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62" r:id="rId2"/>
    <p:sldId id="263" r:id="rId3"/>
    <p:sldId id="264" r:id="rId4"/>
    <p:sldId id="303" r:id="rId5"/>
    <p:sldId id="304" r:id="rId6"/>
    <p:sldId id="305" r:id="rId7"/>
    <p:sldId id="306" r:id="rId8"/>
    <p:sldId id="265" r:id="rId9"/>
    <p:sldId id="307" r:id="rId10"/>
    <p:sldId id="277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80" r:id="rId21"/>
    <p:sldId id="292" r:id="rId22"/>
    <p:sldId id="293" r:id="rId23"/>
    <p:sldId id="294" r:id="rId24"/>
    <p:sldId id="295" r:id="rId25"/>
    <p:sldId id="296" r:id="rId26"/>
    <p:sldId id="297" r:id="rId27"/>
    <p:sldId id="267" r:id="rId28"/>
    <p:sldId id="268" r:id="rId29"/>
    <p:sldId id="272" r:id="rId30"/>
    <p:sldId id="273" r:id="rId31"/>
    <p:sldId id="274" r:id="rId32"/>
    <p:sldId id="275" r:id="rId33"/>
    <p:sldId id="276" r:id="rId34"/>
    <p:sldId id="279" r:id="rId35"/>
    <p:sldId id="269" r:id="rId36"/>
    <p:sldId id="299" r:id="rId37"/>
    <p:sldId id="300" r:id="rId38"/>
    <p:sldId id="301" r:id="rId39"/>
    <p:sldId id="281" r:id="rId40"/>
    <p:sldId id="282" r:id="rId41"/>
    <p:sldId id="298" r:id="rId42"/>
    <p:sldId id="270" r:id="rId43"/>
    <p:sldId id="3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9313" autoAdjust="0"/>
  </p:normalViewPr>
  <p:slideViewPr>
    <p:cSldViewPr>
      <p:cViewPr>
        <p:scale>
          <a:sx n="90" d="100"/>
          <a:sy n="90" d="100"/>
        </p:scale>
        <p:origin x="57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9691B1-521E-4AAF-9446-4F1D3CA1DD66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D6CD9AD8-3553-4963-A3A3-A427ACD01DF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活动营销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CB5E52D-A483-44C6-B9E4-2056E5ADB23B}" type="parTrans" cxnId="{8C18E342-2083-4F7A-BB33-F0AFE42869DD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0CC01563-21AE-406D-BFEB-02259AD01832}" type="sibTrans" cxnId="{8C18E342-2083-4F7A-BB33-F0AFE42869DD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3A85C710-9F59-4B65-979D-507205600D27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制造有吸引力的微信活动，通过多个渠道推送，吸引消费者参与，拉动粉丝增长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2A24DF17-46C8-4F51-858F-185C014C9D85}" type="parTrans" cxnId="{71C3FE57-85E6-4DB9-918A-636E27EFC2D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45579003-0846-44D9-8D2B-0501B7F8CDE3}" type="sibTrans" cxnId="{71C3FE57-85E6-4DB9-918A-636E27EFC2D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75DC345C-9DEA-4C9D-B49C-C26255DCAB72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话题营销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B9B62B6-967C-4B6A-8DBB-705997D1FDC9}" type="parTrans" cxnId="{42E91A77-4468-4344-9B4A-A74C7311A3A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116E9D73-D570-4299-913D-8525AB81ABEC}" type="sibTrans" cxnId="{42E91A77-4468-4344-9B4A-A74C7311A3A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41065E2-57AB-4864-B461-0DF1A1F25EB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将品牌或产品包装成喜闻乐见且据传播力的内容，进行合理推送，吸引粉丝讨论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7AE73E5-94BC-4E31-88A7-EAF85D24E960}" type="parTrans" cxnId="{64383AF6-1917-40D1-81D5-82ADB16FD97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87EF7FE-5299-48FB-89DD-6AC0186FE672}" type="sibTrans" cxnId="{64383AF6-1917-40D1-81D5-82ADB16FD97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B52101E-B5C0-41EB-A8CE-40D8DDDDB932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借势营销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B63D3B8-2750-4B65-9197-CE3534CF7BA3}" type="parTrans" cxnId="{57C5ED85-F0F5-4482-9BF3-16E6F720CDD0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2F46F860-7920-4B47-B9CA-9B61CA44E471}" type="sibTrans" cxnId="{57C5ED85-F0F5-4482-9BF3-16E6F720CDD0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870DAB97-50E9-4DFD-9B7F-337D0F35D14D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及时了解最新的社会性话题，包括政策、娱乐、时令等诸多方面，与品牌和产品特点进行融合包装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C7F0F23-EC35-4EA9-8856-25A86D5D66CF}" type="parTrans" cxnId="{23E1036B-0832-404E-B110-E28F01000048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56A9BD4-A8B5-4FB2-96FC-9E2BD9818242}" type="sibTrans" cxnId="{23E1036B-0832-404E-B110-E28F01000048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159CA2B-7302-4570-9100-2ACBB395C87F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客服营销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A71BD3F-3D62-47C8-96EA-6B20D236AF3B}" type="parTrans" cxnId="{19708180-567D-4B8D-B265-EA0BC76D733F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B788EE2-7C0A-430C-B28B-5BEEB519CAA5}" type="sibTrans" cxnId="{19708180-567D-4B8D-B265-EA0BC76D733F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B9A53DE-DFA8-4D93-A07C-79697F5CB2E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为微信粉丝提供高质量的客户服务，体现品牌人性化关怀和沟通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144C760-0AE6-4472-BFA2-D28A7D359E03}" type="parTrans" cxnId="{723CC644-74EF-45E4-942E-25334E1871E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4510C3DC-0F9C-47C4-B011-28A3A640E680}" type="sibTrans" cxnId="{723CC644-74EF-45E4-942E-25334E1871E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4D25851-3B5C-42F0-9424-74419DB57AE3}" type="pres">
      <dgm:prSet presAssocID="{459691B1-521E-4AAF-9446-4F1D3CA1D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2B6AF6-610E-4708-917A-AB3973952A1A}" type="pres">
      <dgm:prSet presAssocID="{D6CD9AD8-3553-4963-A3A3-A427ACD01DF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67F24A-7D6F-4B55-B340-737201BAE585}" type="pres">
      <dgm:prSet presAssocID="{D6CD9AD8-3553-4963-A3A3-A427ACD01DF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736C20-D18B-443A-9C02-4C6D5B10B4D6}" type="pres">
      <dgm:prSet presAssocID="{75DC345C-9DEA-4C9D-B49C-C26255DCAB7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FEA9E-E337-458C-A2E2-E374D4A0F07B}" type="pres">
      <dgm:prSet presAssocID="{75DC345C-9DEA-4C9D-B49C-C26255DCAB72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312BEA-E8C5-42C7-A4BB-98B686C659D7}" type="pres">
      <dgm:prSet presAssocID="{FB52101E-B5C0-41EB-A8CE-40D8DDDDB93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DA0823-2A1D-4703-845F-FAFBFC22079A}" type="pres">
      <dgm:prSet presAssocID="{FB52101E-B5C0-41EB-A8CE-40D8DDDDB932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512CF9-69C8-4953-84FD-AB304FCF1248}" type="pres">
      <dgm:prSet presAssocID="{F159CA2B-7302-4570-9100-2ACBB395C87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1F9575-F9E5-470E-88E8-A85EEA401E6D}" type="pres">
      <dgm:prSet presAssocID="{F159CA2B-7302-4570-9100-2ACBB395C87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18E342-2083-4F7A-BB33-F0AFE42869DD}" srcId="{459691B1-521E-4AAF-9446-4F1D3CA1DD66}" destId="{D6CD9AD8-3553-4963-A3A3-A427ACD01DFA}" srcOrd="0" destOrd="0" parTransId="{0CB5E52D-A483-44C6-B9E4-2056E5ADB23B}" sibTransId="{0CC01563-21AE-406D-BFEB-02259AD01832}"/>
    <dgm:cxn modelId="{57C5ED85-F0F5-4482-9BF3-16E6F720CDD0}" srcId="{459691B1-521E-4AAF-9446-4F1D3CA1DD66}" destId="{FB52101E-B5C0-41EB-A8CE-40D8DDDDB932}" srcOrd="2" destOrd="0" parTransId="{BB63D3B8-2750-4B65-9197-CE3534CF7BA3}" sibTransId="{2F46F860-7920-4B47-B9CA-9B61CA44E471}"/>
    <dgm:cxn modelId="{82219AEE-FA08-4EB1-BEE4-B0C1BCE4719B}" type="presOf" srcId="{F159CA2B-7302-4570-9100-2ACBB395C87F}" destId="{4F512CF9-69C8-4953-84FD-AB304FCF1248}" srcOrd="0" destOrd="0" presId="urn:microsoft.com/office/officeart/2005/8/layout/vList2"/>
    <dgm:cxn modelId="{71C3FE57-85E6-4DB9-918A-636E27EFC2DB}" srcId="{D6CD9AD8-3553-4963-A3A3-A427ACD01DFA}" destId="{3A85C710-9F59-4B65-979D-507205600D27}" srcOrd="0" destOrd="0" parTransId="{2A24DF17-46C8-4F51-858F-185C014C9D85}" sibTransId="{45579003-0846-44D9-8D2B-0501B7F8CDE3}"/>
    <dgm:cxn modelId="{D25A4308-8699-45B6-9831-AE96E92C3B3C}" type="presOf" srcId="{870DAB97-50E9-4DFD-9B7F-337D0F35D14D}" destId="{1FDA0823-2A1D-4703-845F-FAFBFC22079A}" srcOrd="0" destOrd="0" presId="urn:microsoft.com/office/officeart/2005/8/layout/vList2"/>
    <dgm:cxn modelId="{64383AF6-1917-40D1-81D5-82ADB16FD97A}" srcId="{75DC345C-9DEA-4C9D-B49C-C26255DCAB72}" destId="{541065E2-57AB-4864-B461-0DF1A1F25EB0}" srcOrd="0" destOrd="0" parTransId="{07AE73E5-94BC-4E31-88A7-EAF85D24E960}" sibTransId="{F87EF7FE-5299-48FB-89DD-6AC0186FE672}"/>
    <dgm:cxn modelId="{5E7DC97D-7D87-4A99-A0BF-352FF23DF7E6}" type="presOf" srcId="{FB52101E-B5C0-41EB-A8CE-40D8DDDDB932}" destId="{04312BEA-E8C5-42C7-A4BB-98B686C659D7}" srcOrd="0" destOrd="0" presId="urn:microsoft.com/office/officeart/2005/8/layout/vList2"/>
    <dgm:cxn modelId="{BCF24816-743F-4227-ABEF-79CEC02250EE}" type="presOf" srcId="{5B9A53DE-DFA8-4D93-A07C-79697F5CB2EB}" destId="{7A1F9575-F9E5-470E-88E8-A85EEA401E6D}" srcOrd="0" destOrd="0" presId="urn:microsoft.com/office/officeart/2005/8/layout/vList2"/>
    <dgm:cxn modelId="{92840D5F-77B5-44D6-95AF-02FE743AAF55}" type="presOf" srcId="{75DC345C-9DEA-4C9D-B49C-C26255DCAB72}" destId="{62736C20-D18B-443A-9C02-4C6D5B10B4D6}" srcOrd="0" destOrd="0" presId="urn:microsoft.com/office/officeart/2005/8/layout/vList2"/>
    <dgm:cxn modelId="{723CC644-74EF-45E4-942E-25334E1871E7}" srcId="{F159CA2B-7302-4570-9100-2ACBB395C87F}" destId="{5B9A53DE-DFA8-4D93-A07C-79697F5CB2EB}" srcOrd="0" destOrd="0" parTransId="{B144C760-0AE6-4472-BFA2-D28A7D359E03}" sibTransId="{4510C3DC-0F9C-47C4-B011-28A3A640E680}"/>
    <dgm:cxn modelId="{19708180-567D-4B8D-B265-EA0BC76D733F}" srcId="{459691B1-521E-4AAF-9446-4F1D3CA1DD66}" destId="{F159CA2B-7302-4570-9100-2ACBB395C87F}" srcOrd="3" destOrd="0" parTransId="{4A71BD3F-3D62-47C8-96EA-6B20D236AF3B}" sibTransId="{EB788EE2-7C0A-430C-B28B-5BEEB519CAA5}"/>
    <dgm:cxn modelId="{23E1036B-0832-404E-B110-E28F01000048}" srcId="{FB52101E-B5C0-41EB-A8CE-40D8DDDDB932}" destId="{870DAB97-50E9-4DFD-9B7F-337D0F35D14D}" srcOrd="0" destOrd="0" parTransId="{CC7F0F23-EC35-4EA9-8856-25A86D5D66CF}" sibTransId="{556A9BD4-A8B5-4FB2-96FC-9E2BD9818242}"/>
    <dgm:cxn modelId="{486A6D66-3BDC-45DE-AEF7-F3BBF019C6E8}" type="presOf" srcId="{D6CD9AD8-3553-4963-A3A3-A427ACD01DFA}" destId="{182B6AF6-610E-4708-917A-AB3973952A1A}" srcOrd="0" destOrd="0" presId="urn:microsoft.com/office/officeart/2005/8/layout/vList2"/>
    <dgm:cxn modelId="{40A5F372-F17B-43DB-A154-3380F1512ED2}" type="presOf" srcId="{541065E2-57AB-4864-B461-0DF1A1F25EB0}" destId="{882FEA9E-E337-458C-A2E2-E374D4A0F07B}" srcOrd="0" destOrd="0" presId="urn:microsoft.com/office/officeart/2005/8/layout/vList2"/>
    <dgm:cxn modelId="{5EA91BA4-73F7-4BD3-9F9F-926FA1382203}" type="presOf" srcId="{459691B1-521E-4AAF-9446-4F1D3CA1DD66}" destId="{A4D25851-3B5C-42F0-9424-74419DB57AE3}" srcOrd="0" destOrd="0" presId="urn:microsoft.com/office/officeart/2005/8/layout/vList2"/>
    <dgm:cxn modelId="{41027A3B-9B7B-4D6D-958A-C2E405CF444A}" type="presOf" srcId="{3A85C710-9F59-4B65-979D-507205600D27}" destId="{DA67F24A-7D6F-4B55-B340-737201BAE585}" srcOrd="0" destOrd="0" presId="urn:microsoft.com/office/officeart/2005/8/layout/vList2"/>
    <dgm:cxn modelId="{42E91A77-4468-4344-9B4A-A74C7311A3AA}" srcId="{459691B1-521E-4AAF-9446-4F1D3CA1DD66}" destId="{75DC345C-9DEA-4C9D-B49C-C26255DCAB72}" srcOrd="1" destOrd="0" parTransId="{6B9B62B6-967C-4B6A-8DBB-705997D1FDC9}" sibTransId="{116E9D73-D570-4299-913D-8525AB81ABEC}"/>
    <dgm:cxn modelId="{F27E9649-526D-460A-AE12-E3574FC75B36}" type="presParOf" srcId="{A4D25851-3B5C-42F0-9424-74419DB57AE3}" destId="{182B6AF6-610E-4708-917A-AB3973952A1A}" srcOrd="0" destOrd="0" presId="urn:microsoft.com/office/officeart/2005/8/layout/vList2"/>
    <dgm:cxn modelId="{90BE78A8-0A6E-46EC-BE6A-E8C37B367EBE}" type="presParOf" srcId="{A4D25851-3B5C-42F0-9424-74419DB57AE3}" destId="{DA67F24A-7D6F-4B55-B340-737201BAE585}" srcOrd="1" destOrd="0" presId="urn:microsoft.com/office/officeart/2005/8/layout/vList2"/>
    <dgm:cxn modelId="{465CCA0F-884A-41B5-8912-A595CC02DBEC}" type="presParOf" srcId="{A4D25851-3B5C-42F0-9424-74419DB57AE3}" destId="{62736C20-D18B-443A-9C02-4C6D5B10B4D6}" srcOrd="2" destOrd="0" presId="urn:microsoft.com/office/officeart/2005/8/layout/vList2"/>
    <dgm:cxn modelId="{B3235829-7D34-4915-9CE7-A6FF7C3151B7}" type="presParOf" srcId="{A4D25851-3B5C-42F0-9424-74419DB57AE3}" destId="{882FEA9E-E337-458C-A2E2-E374D4A0F07B}" srcOrd="3" destOrd="0" presId="urn:microsoft.com/office/officeart/2005/8/layout/vList2"/>
    <dgm:cxn modelId="{EC2206BE-EA96-464D-A467-1317F4C01C23}" type="presParOf" srcId="{A4D25851-3B5C-42F0-9424-74419DB57AE3}" destId="{04312BEA-E8C5-42C7-A4BB-98B686C659D7}" srcOrd="4" destOrd="0" presId="urn:microsoft.com/office/officeart/2005/8/layout/vList2"/>
    <dgm:cxn modelId="{A85E9A29-8C4E-4DBF-AAA1-C61DDEC52674}" type="presParOf" srcId="{A4D25851-3B5C-42F0-9424-74419DB57AE3}" destId="{1FDA0823-2A1D-4703-845F-FAFBFC22079A}" srcOrd="5" destOrd="0" presId="urn:microsoft.com/office/officeart/2005/8/layout/vList2"/>
    <dgm:cxn modelId="{71EDF7DA-C3D8-48E0-971E-824DA75390C3}" type="presParOf" srcId="{A4D25851-3B5C-42F0-9424-74419DB57AE3}" destId="{4F512CF9-69C8-4953-84FD-AB304FCF1248}" srcOrd="6" destOrd="0" presId="urn:microsoft.com/office/officeart/2005/8/layout/vList2"/>
    <dgm:cxn modelId="{D872C8D2-60DE-4BBB-8077-DA7B8C0EB23F}" type="presParOf" srcId="{A4D25851-3B5C-42F0-9424-74419DB57AE3}" destId="{7A1F9575-F9E5-470E-88E8-A85EEA401E6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5206BC-F671-437B-9282-AC8BB591404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C6D13A8A-D2E0-484F-BF6F-8C0A1E974923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日常运营内容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93E1879D-FE15-4798-A694-88E1F86DE146}" type="parTrans" cxnId="{A0C25591-3AA3-4B67-9AB2-5065C8445115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728AF766-5D61-4B85-853A-FB0E8716F80F}" type="sibTrans" cxnId="{A0C25591-3AA3-4B67-9AB2-5065C8445115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390DB5A7-A7E5-442B-85AC-CF1EA038FB56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日常文案、活动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4F2FE608-1F26-477D-8C93-7A700A07AFFC}" type="parTrans" cxnId="{CA2E51ED-5713-4BD9-9FDF-7BE29911A68F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2B5DB3E8-2A0D-4718-91C7-A9155C3EF062}" type="sibTrans" cxnId="{CA2E51ED-5713-4BD9-9FDF-7BE29911A68F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3DFA7E95-5EFF-48EB-AC9B-22EE800F7F35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客服管理系统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25A813F6-BA5D-4F6B-AF00-EB6560838C9F}" type="parTrans" cxnId="{DE88242E-3043-4E8D-8C81-9D063867E75C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CEA0B186-D3AC-4BAB-8327-EE50D822E56A}" type="sibTrans" cxnId="{DE88242E-3043-4E8D-8C81-9D063867E75C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7440142C-5B3A-4098-B3E5-83C0676FABD3}" type="pres">
      <dgm:prSet presAssocID="{165206BC-F671-437B-9282-AC8BB591404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EBDFA8E-4CA5-4270-BA81-FDA184CB95D3}" type="pres">
      <dgm:prSet presAssocID="{C6D13A8A-D2E0-484F-BF6F-8C0A1E974923}" presName="hierRoot1" presStyleCnt="0">
        <dgm:presLayoutVars>
          <dgm:hierBranch val="init"/>
        </dgm:presLayoutVars>
      </dgm:prSet>
      <dgm:spPr/>
    </dgm:pt>
    <dgm:pt modelId="{22874AE9-4A47-4E5F-92B4-37D2F8A47223}" type="pres">
      <dgm:prSet presAssocID="{C6D13A8A-D2E0-484F-BF6F-8C0A1E974923}" presName="rootComposite1" presStyleCnt="0"/>
      <dgm:spPr/>
    </dgm:pt>
    <dgm:pt modelId="{10D5D772-7092-441B-A682-0199A1DCE26F}" type="pres">
      <dgm:prSet presAssocID="{C6D13A8A-D2E0-484F-BF6F-8C0A1E974923}" presName="rootText1" presStyleLbl="node0" presStyleIdx="0" presStyleCnt="1" custScaleX="1138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A234B5-AD11-4B54-9D11-F839B80BF4F1}" type="pres">
      <dgm:prSet presAssocID="{C6D13A8A-D2E0-484F-BF6F-8C0A1E97492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8C04D36-D148-49DF-AF62-67EDFBC569AB}" type="pres">
      <dgm:prSet presAssocID="{C6D13A8A-D2E0-484F-BF6F-8C0A1E974923}" presName="hierChild2" presStyleCnt="0"/>
      <dgm:spPr/>
    </dgm:pt>
    <dgm:pt modelId="{E5F8A89E-8006-4C64-B122-33E40DFDD20B}" type="pres">
      <dgm:prSet presAssocID="{4F2FE608-1F26-477D-8C93-7A700A07AFFC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4F06524F-13BF-4439-8BA3-213F4CC92C49}" type="pres">
      <dgm:prSet presAssocID="{390DB5A7-A7E5-442B-85AC-CF1EA038FB56}" presName="hierRoot2" presStyleCnt="0">
        <dgm:presLayoutVars>
          <dgm:hierBranch val="init"/>
        </dgm:presLayoutVars>
      </dgm:prSet>
      <dgm:spPr/>
    </dgm:pt>
    <dgm:pt modelId="{43645F4A-F4D9-4B78-BF75-55716551D4CF}" type="pres">
      <dgm:prSet presAssocID="{390DB5A7-A7E5-442B-85AC-CF1EA038FB56}" presName="rootComposite" presStyleCnt="0"/>
      <dgm:spPr/>
    </dgm:pt>
    <dgm:pt modelId="{FBB8DE5F-3039-48C0-8CC8-D77BEA67880F}" type="pres">
      <dgm:prSet presAssocID="{390DB5A7-A7E5-442B-85AC-CF1EA038FB5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75F4E8-C925-4A58-B49F-B717E35DDE57}" type="pres">
      <dgm:prSet presAssocID="{390DB5A7-A7E5-442B-85AC-CF1EA038FB5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8869C71-E53D-4037-A2F9-46836221A8B1}" type="pres">
      <dgm:prSet presAssocID="{390DB5A7-A7E5-442B-85AC-CF1EA038FB56}" presName="hierChild4" presStyleCnt="0"/>
      <dgm:spPr/>
    </dgm:pt>
    <dgm:pt modelId="{63EF4C66-07B8-47AF-A817-9BFC6E8E21FD}" type="pres">
      <dgm:prSet presAssocID="{390DB5A7-A7E5-442B-85AC-CF1EA038FB56}" presName="hierChild5" presStyleCnt="0"/>
      <dgm:spPr/>
    </dgm:pt>
    <dgm:pt modelId="{F47E5048-292B-4C4D-8D8A-9A6201C12533}" type="pres">
      <dgm:prSet presAssocID="{25A813F6-BA5D-4F6B-AF00-EB6560838C9F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EAB67B34-B618-4D30-824D-EC1F24B3B383}" type="pres">
      <dgm:prSet presAssocID="{3DFA7E95-5EFF-48EB-AC9B-22EE800F7F35}" presName="hierRoot2" presStyleCnt="0">
        <dgm:presLayoutVars>
          <dgm:hierBranch val="init"/>
        </dgm:presLayoutVars>
      </dgm:prSet>
      <dgm:spPr/>
    </dgm:pt>
    <dgm:pt modelId="{A5B1AF16-D300-49A3-A765-20EAD01A4155}" type="pres">
      <dgm:prSet presAssocID="{3DFA7E95-5EFF-48EB-AC9B-22EE800F7F35}" presName="rootComposite" presStyleCnt="0"/>
      <dgm:spPr/>
    </dgm:pt>
    <dgm:pt modelId="{7EB800BC-9C62-4691-AF22-4CA034612738}" type="pres">
      <dgm:prSet presAssocID="{3DFA7E95-5EFF-48EB-AC9B-22EE800F7F3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FC21AE-075F-45AA-B552-05FDEF483B0A}" type="pres">
      <dgm:prSet presAssocID="{3DFA7E95-5EFF-48EB-AC9B-22EE800F7F35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6BB5CEF-4151-483B-AE54-893C83D33A21}" type="pres">
      <dgm:prSet presAssocID="{3DFA7E95-5EFF-48EB-AC9B-22EE800F7F35}" presName="hierChild4" presStyleCnt="0"/>
      <dgm:spPr/>
    </dgm:pt>
    <dgm:pt modelId="{B369BDA1-4C76-479F-97BA-46509AC788FC}" type="pres">
      <dgm:prSet presAssocID="{3DFA7E95-5EFF-48EB-AC9B-22EE800F7F35}" presName="hierChild5" presStyleCnt="0"/>
      <dgm:spPr/>
    </dgm:pt>
    <dgm:pt modelId="{312B3B53-D99B-45C9-BF4C-45714D9137D4}" type="pres">
      <dgm:prSet presAssocID="{C6D13A8A-D2E0-484F-BF6F-8C0A1E974923}" presName="hierChild3" presStyleCnt="0"/>
      <dgm:spPr/>
    </dgm:pt>
  </dgm:ptLst>
  <dgm:cxnLst>
    <dgm:cxn modelId="{0B9AE2BA-4094-426A-9D4D-2B394CCCB78F}" type="presOf" srcId="{3DFA7E95-5EFF-48EB-AC9B-22EE800F7F35}" destId="{7EB800BC-9C62-4691-AF22-4CA034612738}" srcOrd="0" destOrd="0" presId="urn:microsoft.com/office/officeart/2005/8/layout/orgChart1"/>
    <dgm:cxn modelId="{E56B1271-A4AF-4AFE-8269-046CD87E5A1C}" type="presOf" srcId="{25A813F6-BA5D-4F6B-AF00-EB6560838C9F}" destId="{F47E5048-292B-4C4D-8D8A-9A6201C12533}" srcOrd="0" destOrd="0" presId="urn:microsoft.com/office/officeart/2005/8/layout/orgChart1"/>
    <dgm:cxn modelId="{77AA6C43-4F5A-4EF0-8F33-7E373565E39C}" type="presOf" srcId="{4F2FE608-1F26-477D-8C93-7A700A07AFFC}" destId="{E5F8A89E-8006-4C64-B122-33E40DFDD20B}" srcOrd="0" destOrd="0" presId="urn:microsoft.com/office/officeart/2005/8/layout/orgChart1"/>
    <dgm:cxn modelId="{C0B8B63F-0CFD-489B-BA96-2C63A5C64970}" type="presOf" srcId="{C6D13A8A-D2E0-484F-BF6F-8C0A1E974923}" destId="{10D5D772-7092-441B-A682-0199A1DCE26F}" srcOrd="0" destOrd="0" presId="urn:microsoft.com/office/officeart/2005/8/layout/orgChart1"/>
    <dgm:cxn modelId="{A192B5B4-CA23-4F7D-9D12-973E592EC782}" type="presOf" srcId="{165206BC-F671-437B-9282-AC8BB5914046}" destId="{7440142C-5B3A-4098-B3E5-83C0676FABD3}" srcOrd="0" destOrd="0" presId="urn:microsoft.com/office/officeart/2005/8/layout/orgChart1"/>
    <dgm:cxn modelId="{ACA0CFB3-111A-41E6-A9BF-BAAAD7557E0E}" type="presOf" srcId="{390DB5A7-A7E5-442B-85AC-CF1EA038FB56}" destId="{6175F4E8-C925-4A58-B49F-B717E35DDE57}" srcOrd="1" destOrd="0" presId="urn:microsoft.com/office/officeart/2005/8/layout/orgChart1"/>
    <dgm:cxn modelId="{CA2E51ED-5713-4BD9-9FDF-7BE29911A68F}" srcId="{C6D13A8A-D2E0-484F-BF6F-8C0A1E974923}" destId="{390DB5A7-A7E5-442B-85AC-CF1EA038FB56}" srcOrd="0" destOrd="0" parTransId="{4F2FE608-1F26-477D-8C93-7A700A07AFFC}" sibTransId="{2B5DB3E8-2A0D-4718-91C7-A9155C3EF062}"/>
    <dgm:cxn modelId="{D07DB3FC-7149-4A54-A70C-C511563B55A2}" type="presOf" srcId="{3DFA7E95-5EFF-48EB-AC9B-22EE800F7F35}" destId="{BBFC21AE-075F-45AA-B552-05FDEF483B0A}" srcOrd="1" destOrd="0" presId="urn:microsoft.com/office/officeart/2005/8/layout/orgChart1"/>
    <dgm:cxn modelId="{2EC3842E-B691-44B5-911D-70136853557E}" type="presOf" srcId="{390DB5A7-A7E5-442B-85AC-CF1EA038FB56}" destId="{FBB8DE5F-3039-48C0-8CC8-D77BEA67880F}" srcOrd="0" destOrd="0" presId="urn:microsoft.com/office/officeart/2005/8/layout/orgChart1"/>
    <dgm:cxn modelId="{6AF4D064-945C-4C6F-A226-16C210D3C689}" type="presOf" srcId="{C6D13A8A-D2E0-484F-BF6F-8C0A1E974923}" destId="{1FA234B5-AD11-4B54-9D11-F839B80BF4F1}" srcOrd="1" destOrd="0" presId="urn:microsoft.com/office/officeart/2005/8/layout/orgChart1"/>
    <dgm:cxn modelId="{A0C25591-3AA3-4B67-9AB2-5065C8445115}" srcId="{165206BC-F671-437B-9282-AC8BB5914046}" destId="{C6D13A8A-D2E0-484F-BF6F-8C0A1E974923}" srcOrd="0" destOrd="0" parTransId="{93E1879D-FE15-4798-A694-88E1F86DE146}" sibTransId="{728AF766-5D61-4B85-853A-FB0E8716F80F}"/>
    <dgm:cxn modelId="{DE88242E-3043-4E8D-8C81-9D063867E75C}" srcId="{C6D13A8A-D2E0-484F-BF6F-8C0A1E974923}" destId="{3DFA7E95-5EFF-48EB-AC9B-22EE800F7F35}" srcOrd="1" destOrd="0" parTransId="{25A813F6-BA5D-4F6B-AF00-EB6560838C9F}" sibTransId="{CEA0B186-D3AC-4BAB-8327-EE50D822E56A}"/>
    <dgm:cxn modelId="{F5E6D3A6-3B9B-4578-BB78-6F959F553E5A}" type="presParOf" srcId="{7440142C-5B3A-4098-B3E5-83C0676FABD3}" destId="{AEBDFA8E-4CA5-4270-BA81-FDA184CB95D3}" srcOrd="0" destOrd="0" presId="urn:microsoft.com/office/officeart/2005/8/layout/orgChart1"/>
    <dgm:cxn modelId="{2F612B04-E06B-4916-89A3-0F91C406E5A1}" type="presParOf" srcId="{AEBDFA8E-4CA5-4270-BA81-FDA184CB95D3}" destId="{22874AE9-4A47-4E5F-92B4-37D2F8A47223}" srcOrd="0" destOrd="0" presId="urn:microsoft.com/office/officeart/2005/8/layout/orgChart1"/>
    <dgm:cxn modelId="{6D8D6CB8-08CB-4DEA-845B-F4A3F70680B1}" type="presParOf" srcId="{22874AE9-4A47-4E5F-92B4-37D2F8A47223}" destId="{10D5D772-7092-441B-A682-0199A1DCE26F}" srcOrd="0" destOrd="0" presId="urn:microsoft.com/office/officeart/2005/8/layout/orgChart1"/>
    <dgm:cxn modelId="{05645C1F-34C4-4E7A-9B86-90FA71457956}" type="presParOf" srcId="{22874AE9-4A47-4E5F-92B4-37D2F8A47223}" destId="{1FA234B5-AD11-4B54-9D11-F839B80BF4F1}" srcOrd="1" destOrd="0" presId="urn:microsoft.com/office/officeart/2005/8/layout/orgChart1"/>
    <dgm:cxn modelId="{147643B2-0127-438E-931D-B4A11E86C734}" type="presParOf" srcId="{AEBDFA8E-4CA5-4270-BA81-FDA184CB95D3}" destId="{18C04D36-D148-49DF-AF62-67EDFBC569AB}" srcOrd="1" destOrd="0" presId="urn:microsoft.com/office/officeart/2005/8/layout/orgChart1"/>
    <dgm:cxn modelId="{35389F98-E9E0-4487-815E-A6C7AF176DE8}" type="presParOf" srcId="{18C04D36-D148-49DF-AF62-67EDFBC569AB}" destId="{E5F8A89E-8006-4C64-B122-33E40DFDD20B}" srcOrd="0" destOrd="0" presId="urn:microsoft.com/office/officeart/2005/8/layout/orgChart1"/>
    <dgm:cxn modelId="{55CEA35D-13EE-439D-ACB2-6EF2445A99CE}" type="presParOf" srcId="{18C04D36-D148-49DF-AF62-67EDFBC569AB}" destId="{4F06524F-13BF-4439-8BA3-213F4CC92C49}" srcOrd="1" destOrd="0" presId="urn:microsoft.com/office/officeart/2005/8/layout/orgChart1"/>
    <dgm:cxn modelId="{282F8C00-69DC-49E1-86F8-2AE811CE4906}" type="presParOf" srcId="{4F06524F-13BF-4439-8BA3-213F4CC92C49}" destId="{43645F4A-F4D9-4B78-BF75-55716551D4CF}" srcOrd="0" destOrd="0" presId="urn:microsoft.com/office/officeart/2005/8/layout/orgChart1"/>
    <dgm:cxn modelId="{DB2A6BB0-6B0F-4C1E-91BB-4CFC2D72344B}" type="presParOf" srcId="{43645F4A-F4D9-4B78-BF75-55716551D4CF}" destId="{FBB8DE5F-3039-48C0-8CC8-D77BEA67880F}" srcOrd="0" destOrd="0" presId="urn:microsoft.com/office/officeart/2005/8/layout/orgChart1"/>
    <dgm:cxn modelId="{94475B47-EBF2-4A1A-9D76-66D88B156840}" type="presParOf" srcId="{43645F4A-F4D9-4B78-BF75-55716551D4CF}" destId="{6175F4E8-C925-4A58-B49F-B717E35DDE57}" srcOrd="1" destOrd="0" presId="urn:microsoft.com/office/officeart/2005/8/layout/orgChart1"/>
    <dgm:cxn modelId="{7E53CFB3-3015-4446-8543-59370DDFC4C6}" type="presParOf" srcId="{4F06524F-13BF-4439-8BA3-213F4CC92C49}" destId="{F8869C71-E53D-4037-A2F9-46836221A8B1}" srcOrd="1" destOrd="0" presId="urn:microsoft.com/office/officeart/2005/8/layout/orgChart1"/>
    <dgm:cxn modelId="{AA0CD5BC-6E21-4612-9210-893186AB5837}" type="presParOf" srcId="{4F06524F-13BF-4439-8BA3-213F4CC92C49}" destId="{63EF4C66-07B8-47AF-A817-9BFC6E8E21FD}" srcOrd="2" destOrd="0" presId="urn:microsoft.com/office/officeart/2005/8/layout/orgChart1"/>
    <dgm:cxn modelId="{DD9C7136-9CDE-4617-8AF3-4AC96ADEDFFC}" type="presParOf" srcId="{18C04D36-D148-49DF-AF62-67EDFBC569AB}" destId="{F47E5048-292B-4C4D-8D8A-9A6201C12533}" srcOrd="2" destOrd="0" presId="urn:microsoft.com/office/officeart/2005/8/layout/orgChart1"/>
    <dgm:cxn modelId="{DD79340C-53F2-4473-9108-5AF71973CB2C}" type="presParOf" srcId="{18C04D36-D148-49DF-AF62-67EDFBC569AB}" destId="{EAB67B34-B618-4D30-824D-EC1F24B3B383}" srcOrd="3" destOrd="0" presId="urn:microsoft.com/office/officeart/2005/8/layout/orgChart1"/>
    <dgm:cxn modelId="{5E9A2C4E-D449-4A52-B5A5-622CE9A0C9AF}" type="presParOf" srcId="{EAB67B34-B618-4D30-824D-EC1F24B3B383}" destId="{A5B1AF16-D300-49A3-A765-20EAD01A4155}" srcOrd="0" destOrd="0" presId="urn:microsoft.com/office/officeart/2005/8/layout/orgChart1"/>
    <dgm:cxn modelId="{00971729-A104-4BD7-B142-5552591DC059}" type="presParOf" srcId="{A5B1AF16-D300-49A3-A765-20EAD01A4155}" destId="{7EB800BC-9C62-4691-AF22-4CA034612738}" srcOrd="0" destOrd="0" presId="urn:microsoft.com/office/officeart/2005/8/layout/orgChart1"/>
    <dgm:cxn modelId="{D6A07663-5F45-48EF-8AA8-12BB8B729EAE}" type="presParOf" srcId="{A5B1AF16-D300-49A3-A765-20EAD01A4155}" destId="{BBFC21AE-075F-45AA-B552-05FDEF483B0A}" srcOrd="1" destOrd="0" presId="urn:microsoft.com/office/officeart/2005/8/layout/orgChart1"/>
    <dgm:cxn modelId="{78D23F8B-7F53-4348-A850-D372D07EDC8D}" type="presParOf" srcId="{EAB67B34-B618-4D30-824D-EC1F24B3B383}" destId="{C6BB5CEF-4151-483B-AE54-893C83D33A21}" srcOrd="1" destOrd="0" presId="urn:microsoft.com/office/officeart/2005/8/layout/orgChart1"/>
    <dgm:cxn modelId="{F0599E1F-F6A1-4AC7-BFBF-11F8BF7CD3F1}" type="presParOf" srcId="{EAB67B34-B618-4D30-824D-EC1F24B3B383}" destId="{B369BDA1-4C76-479F-97BA-46509AC788FC}" srcOrd="2" destOrd="0" presId="urn:microsoft.com/office/officeart/2005/8/layout/orgChart1"/>
    <dgm:cxn modelId="{A2F33114-CE57-4551-A871-C58D6F8F973C}" type="presParOf" srcId="{AEBDFA8E-4CA5-4270-BA81-FDA184CB95D3}" destId="{312B3B53-D99B-45C9-BF4C-45714D9137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9F7900-99F5-4D49-9F6C-592C9C17760B}" type="doc">
      <dgm:prSet loTypeId="urn:microsoft.com/office/officeart/2005/8/layout/hierarchy2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F6947AD-5AC6-4A05-B07A-50EFEDF2FDAE}">
      <dgm:prSet phldrT="[文本]" custT="1"/>
      <dgm:spPr>
        <a:solidFill>
          <a:srgbClr val="00B050"/>
        </a:solidFill>
      </dgm:spPr>
      <dgm:t>
        <a:bodyPr/>
        <a:lstStyle/>
        <a:p>
          <a:r>
            <a: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智能回复</a:t>
          </a:r>
          <a:endParaRPr lang="zh-CN" alt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A02E01-1DFD-48A4-824A-028B4A199C13}" type="parTrans" cxnId="{90D30BE3-22D3-4BC1-A7A8-C9D45EB0BD4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72607-F09D-4A7B-8832-DDA125E9FA21}" type="sibTrans" cxnId="{90D30BE3-22D3-4BC1-A7A8-C9D45EB0BD4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8B694B-9CA6-4D6E-AE08-48FE4BE28C3F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信息导航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D77C4A-0FE4-412A-9944-E624AFECC680}" type="parTrans" cxnId="{FDA54226-7A7C-4D7D-A609-89B8AE53C92C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DDCA25-01D3-4C23-87A3-A2C5A0908382}" type="sibTrans" cxnId="{FDA54226-7A7C-4D7D-A609-89B8AE53C92C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954D3A1-6CEC-4603-A2C3-B3821461CFCC}">
      <dgm:prSet phldrT="[文本]" custT="1"/>
      <dgm:spPr/>
      <dgm:t>
        <a:bodyPr/>
        <a:lstStyle/>
        <a:p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A-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关于新华文化广场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428CA2-DBAA-4B6D-A131-CF87BE03F1C2}" type="parTrans" cxnId="{F15700B3-4C74-4FAD-8D71-62C2A2B9B5FD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2E236A-09C0-4C15-AE02-C7CDC83963D7}" type="sibTrans" cxnId="{F15700B3-4C74-4FAD-8D71-62C2A2B9B5FD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BC8C11-B678-43C0-8222-3ACC7512469B}">
      <dgm:prSet phldrT="[文本]" custT="1"/>
      <dgm:spPr/>
      <dgm:t>
        <a:bodyPr/>
        <a:lstStyle/>
        <a:p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B-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优惠信息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6E7F04-8CCE-4A24-BE3E-E5AEE97E3589}" type="parTrans" cxnId="{6AA95068-FF5A-4E37-8045-7B2355426D80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1A6D9D-6178-45E3-A675-0DF38C6F15C8}" type="sibTrans" cxnId="{6AA95068-FF5A-4E37-8045-7B2355426D8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E4E2DF-7D29-498B-8C3D-5E1809ED6A11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关键词应答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EDEEC0-4F5D-43EB-984F-E2A36EE8A541}" type="parTrans" cxnId="{8537F221-125D-409D-A60E-EB9E92613E78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287670-D86D-4224-9BEF-7209C9045FC0}" type="sibTrans" cxnId="{8537F221-125D-409D-A60E-EB9E92613E78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CF27B1-384C-41CB-84EF-44587BCEA054}">
      <dgm:prSet phldrT="[文本]"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日常招呼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D56E14-4BB6-44FF-8397-F72EB2D8F33A}" type="parTrans" cxnId="{26ECF7A9-7003-4FAF-A0A7-24E3232D5153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D5E68C-4976-4BAB-B753-F442ACE9199C}" type="sibTrans" cxnId="{26ECF7A9-7003-4FAF-A0A7-24E3232D5153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6FBFB4-B308-4997-A1CD-8082F06673A2}">
      <dgm:prSet custT="1"/>
      <dgm:spPr/>
      <dgm:t>
        <a:bodyPr/>
        <a:lstStyle/>
        <a:p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92FD2D-C744-4025-A5D1-FB7D11A853A6}" type="parTrans" cxnId="{EB051C22-33F8-42C8-8CD4-BF6C12299304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3EAFA2-A944-4735-8DD8-9C920517D4F4}" type="sibTrans" cxnId="{EB051C22-33F8-42C8-8CD4-BF6C12299304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8744A0-BCB1-4CF0-956D-DE080743D548}">
      <dgm:prSet custT="1"/>
      <dgm:spPr/>
      <dgm:t>
        <a:bodyPr/>
        <a:lstStyle/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”了解新华文化广场故事</a:t>
          </a:r>
          <a:endParaRPr lang="en-US" altLang="zh-CN" sz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</a:t>
          </a:r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”查看联系方式</a:t>
          </a:r>
          <a:endParaRPr lang="en-US" altLang="zh-CN" sz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78A66D-F156-4EF8-B30A-2BBE51EF8DC3}" type="parTrans" cxnId="{83063609-449F-4D2F-B06F-6F460F6A51EA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997A6E-BDBD-4A2C-A14C-7935B23321E9}" type="sibTrans" cxnId="{83063609-449F-4D2F-B06F-6F460F6A51E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02C03E-273B-497A-9C52-88F21B4F6112}">
      <dgm:prSet custT="1"/>
      <dgm:spPr/>
      <dgm:t>
        <a:bodyPr/>
        <a:lstStyle/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回复“折扣”查看打折商品</a:t>
          </a:r>
          <a:endParaRPr lang="en-US" altLang="zh-CN" sz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回复“促销”查看本周促销商品</a:t>
          </a:r>
          <a:endParaRPr lang="en-US" altLang="zh-CN" sz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D842C9-AEEA-4168-BA70-A7789A9AEEA0}" type="parTrans" cxnId="{8F0F1C81-5FC0-43F0-9575-2B4C81E36495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AD85F3-1E8A-4882-9BF6-3726576C7672}" type="sibTrans" cxnId="{8F0F1C81-5FC0-43F0-9575-2B4C81E3649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595F05-DFE7-44C3-8AFE-6E1E3D3F2601}">
      <dgm:prSet custT="1"/>
      <dgm:spPr/>
      <dgm:t>
        <a:bodyPr/>
        <a:lstStyle/>
        <a:p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客服咨询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8E2F42-3FED-4F18-9F27-B3914EF77454}" type="parTrans" cxnId="{0149C17B-207D-4436-8C41-18F6E2DBF71A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310430-AA7E-4EF8-9177-5CEDBA81A64D}" type="sibTrans" cxnId="{0149C17B-207D-4436-8C41-18F6E2DBF71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BAA3E2-5D84-4E92-86C0-4587EF001091}">
      <dgm:prSet custT="1"/>
      <dgm:spPr/>
      <dgm:t>
        <a:bodyPr/>
        <a:lstStyle/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发送“无聊”，收到最新段子或小故事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9624A3-E385-4A9D-904E-E106A847C89F}" type="parTrans" cxnId="{35067A4C-DE0E-4841-B659-7EDDFA5E3266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71920B-8492-48ED-9BF9-42807A1BE05C}" type="sibTrans" cxnId="{35067A4C-DE0E-4841-B659-7EDDFA5E3266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64B0EB-9906-4812-BAF5-17344D0EF62E}">
      <dgm:prSet custT="1"/>
      <dgm:spPr/>
      <dgm:t>
        <a:bodyPr/>
        <a:lstStyle/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发送“购物”，收到近期优惠信息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72E0A9-593D-4FB4-B866-5BA4C2755EF0}" type="parTrans" cxnId="{27ECB8D9-1010-4FB4-8275-60F3A38B3570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8CE6F4-84E9-4720-9FF2-0CF3489DA067}" type="sibTrans" cxnId="{27ECB8D9-1010-4FB4-8275-60F3A38B357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47E82-0F4A-4CA2-A82E-E1B7CD3B72E0}">
      <dgm:prSet custT="1"/>
      <dgm:spPr/>
      <dgm:t>
        <a:bodyPr/>
        <a:lstStyle/>
        <a:p>
          <a:pPr algn="l"/>
          <a:r>
            <a: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发送“童装”，收到该类目产品推送</a:t>
          </a:r>
          <a:endParaRPr lang="zh-CN" altLang="en-US" sz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43F9BB-5669-4CF5-B012-2A386D525C71}" type="parTrans" cxnId="{FDA0EC44-F41F-43E7-A984-E13DB94E3AA5}">
      <dgm:prSet custT="1"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CAA768-BCCC-43D5-A1C7-F6437C21B8C8}" type="sibTrans" cxnId="{FDA0EC44-F41F-43E7-A984-E13DB94E3AA5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655471-39D4-4822-8968-0C1315C21CA5}" type="pres">
      <dgm:prSet presAssocID="{509F7900-99F5-4D49-9F6C-592C9C1776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7557B9-6F9E-4C5B-86DD-F31F95466167}" type="pres">
      <dgm:prSet presAssocID="{AF6947AD-5AC6-4A05-B07A-50EFEDF2FDAE}" presName="root1" presStyleCnt="0"/>
      <dgm:spPr/>
    </dgm:pt>
    <dgm:pt modelId="{F697795A-445D-43E0-ACE8-07355F181D7D}" type="pres">
      <dgm:prSet presAssocID="{AF6947AD-5AC6-4A05-B07A-50EFEDF2FDA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B28738-BC26-4C0F-A484-EBB5CCD27B0A}" type="pres">
      <dgm:prSet presAssocID="{AF6947AD-5AC6-4A05-B07A-50EFEDF2FDAE}" presName="level2hierChild" presStyleCnt="0"/>
      <dgm:spPr/>
    </dgm:pt>
    <dgm:pt modelId="{C81FEF8E-536C-4AFD-BA25-6821D338EC29}" type="pres">
      <dgm:prSet presAssocID="{E6D77C4A-0FE4-412A-9944-E624AFECC680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4E9C8C0-5614-450E-834B-15538377DD28}" type="pres">
      <dgm:prSet presAssocID="{E6D77C4A-0FE4-412A-9944-E624AFECC680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DB20CBA2-6402-4166-AAB0-640495E72A9C}" type="pres">
      <dgm:prSet presAssocID="{468B694B-9CA6-4D6E-AE08-48FE4BE28C3F}" presName="root2" presStyleCnt="0"/>
      <dgm:spPr/>
    </dgm:pt>
    <dgm:pt modelId="{7FA8B9E3-A30F-41EA-81B1-FFBD9DD4114E}" type="pres">
      <dgm:prSet presAssocID="{468B694B-9CA6-4D6E-AE08-48FE4BE28C3F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3A99FB-649B-4A3F-A79D-D67A2E883BA9}" type="pres">
      <dgm:prSet presAssocID="{468B694B-9CA6-4D6E-AE08-48FE4BE28C3F}" presName="level3hierChild" presStyleCnt="0"/>
      <dgm:spPr/>
    </dgm:pt>
    <dgm:pt modelId="{91FCDF1E-2AC1-4B3F-A8FC-C4E788994EE3}" type="pres">
      <dgm:prSet presAssocID="{9E428CA2-DBAA-4B6D-A131-CF87BE03F1C2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58336C0B-A912-4843-AE88-04043550F2A8}" type="pres">
      <dgm:prSet presAssocID="{9E428CA2-DBAA-4B6D-A131-CF87BE03F1C2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4C37018D-2AD4-4804-A549-4C8A3241C5E8}" type="pres">
      <dgm:prSet presAssocID="{F954D3A1-6CEC-4603-A2C3-B3821461CFCC}" presName="root2" presStyleCnt="0"/>
      <dgm:spPr/>
    </dgm:pt>
    <dgm:pt modelId="{FB74CD72-F7B7-4138-BDB9-BFC0D3F81935}" type="pres">
      <dgm:prSet presAssocID="{F954D3A1-6CEC-4603-A2C3-B3821461CFCC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E9B588-BF35-4281-A9EA-D53CE9016D26}" type="pres">
      <dgm:prSet presAssocID="{F954D3A1-6CEC-4603-A2C3-B3821461CFCC}" presName="level3hierChild" presStyleCnt="0"/>
      <dgm:spPr/>
    </dgm:pt>
    <dgm:pt modelId="{EB645299-6FB6-4EED-9D51-3903280965DA}" type="pres">
      <dgm:prSet presAssocID="{1478A66D-F156-4EF8-B30A-2BBE51EF8DC3}" presName="conn2-1" presStyleLbl="parChTrans1D4" presStyleIdx="0" presStyleCnt="5"/>
      <dgm:spPr/>
      <dgm:t>
        <a:bodyPr/>
        <a:lstStyle/>
        <a:p>
          <a:endParaRPr lang="zh-CN" altLang="en-US"/>
        </a:p>
      </dgm:t>
    </dgm:pt>
    <dgm:pt modelId="{1756E1E8-542A-4CCB-9973-F583896758E9}" type="pres">
      <dgm:prSet presAssocID="{1478A66D-F156-4EF8-B30A-2BBE51EF8DC3}" presName="connTx" presStyleLbl="parChTrans1D4" presStyleIdx="0" presStyleCnt="5"/>
      <dgm:spPr/>
      <dgm:t>
        <a:bodyPr/>
        <a:lstStyle/>
        <a:p>
          <a:endParaRPr lang="zh-CN" altLang="en-US"/>
        </a:p>
      </dgm:t>
    </dgm:pt>
    <dgm:pt modelId="{9AAF9AE2-62B7-4865-8147-E6E387A16142}" type="pres">
      <dgm:prSet presAssocID="{5B8744A0-BCB1-4CF0-956D-DE080743D548}" presName="root2" presStyleCnt="0"/>
      <dgm:spPr/>
    </dgm:pt>
    <dgm:pt modelId="{139D53E3-D1A7-445B-B5AA-A8626E5E0D6B}" type="pres">
      <dgm:prSet presAssocID="{5B8744A0-BCB1-4CF0-956D-DE080743D548}" presName="LevelTwoTextNode" presStyleLbl="node4" presStyleIdx="0" presStyleCnt="5" custScaleX="292477" custScaleY="2018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575DE7-1182-4539-B186-45641F4389EE}" type="pres">
      <dgm:prSet presAssocID="{5B8744A0-BCB1-4CF0-956D-DE080743D548}" presName="level3hierChild" presStyleCnt="0"/>
      <dgm:spPr/>
    </dgm:pt>
    <dgm:pt modelId="{ACE47DE9-DEBD-4B71-9CF3-A2110DA4D5FC}" type="pres">
      <dgm:prSet presAssocID="{4E6E7F04-8CCE-4A24-BE3E-E5AEE97E3589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A196C98F-3395-4E88-90C1-1D2E296B4A4A}" type="pres">
      <dgm:prSet presAssocID="{4E6E7F04-8CCE-4A24-BE3E-E5AEE97E3589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DD0CED76-5F2C-46A8-A8A9-EE1BF1A0384E}" type="pres">
      <dgm:prSet presAssocID="{00BC8C11-B678-43C0-8222-3ACC7512469B}" presName="root2" presStyleCnt="0"/>
      <dgm:spPr/>
    </dgm:pt>
    <dgm:pt modelId="{9A811DDA-ADC6-4AC6-89BA-496E16650EC3}" type="pres">
      <dgm:prSet presAssocID="{00BC8C11-B678-43C0-8222-3ACC7512469B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10778F-FBC1-4FE1-BF0A-F6323885404B}" type="pres">
      <dgm:prSet presAssocID="{00BC8C11-B678-43C0-8222-3ACC7512469B}" presName="level3hierChild" presStyleCnt="0"/>
      <dgm:spPr/>
    </dgm:pt>
    <dgm:pt modelId="{A9869D70-399C-4E7C-BA7B-9F55DBEC2A02}" type="pres">
      <dgm:prSet presAssocID="{6AD842C9-AEEA-4168-BA70-A7789A9AEEA0}" presName="conn2-1" presStyleLbl="parChTrans1D4" presStyleIdx="1" presStyleCnt="5"/>
      <dgm:spPr/>
      <dgm:t>
        <a:bodyPr/>
        <a:lstStyle/>
        <a:p>
          <a:endParaRPr lang="zh-CN" altLang="en-US"/>
        </a:p>
      </dgm:t>
    </dgm:pt>
    <dgm:pt modelId="{850E9CBB-5F4A-4A06-8409-BAE9A11155B9}" type="pres">
      <dgm:prSet presAssocID="{6AD842C9-AEEA-4168-BA70-A7789A9AEEA0}" presName="connTx" presStyleLbl="parChTrans1D4" presStyleIdx="1" presStyleCnt="5"/>
      <dgm:spPr/>
      <dgm:t>
        <a:bodyPr/>
        <a:lstStyle/>
        <a:p>
          <a:endParaRPr lang="zh-CN" altLang="en-US"/>
        </a:p>
      </dgm:t>
    </dgm:pt>
    <dgm:pt modelId="{25626909-D96F-4390-965F-E24011098734}" type="pres">
      <dgm:prSet presAssocID="{D202C03E-273B-497A-9C52-88F21B4F6112}" presName="root2" presStyleCnt="0"/>
      <dgm:spPr/>
    </dgm:pt>
    <dgm:pt modelId="{72DB9866-91D2-47EF-A2C7-E97DE80E6B91}" type="pres">
      <dgm:prSet presAssocID="{D202C03E-273B-497A-9C52-88F21B4F6112}" presName="LevelTwoTextNode" presStyleLbl="node4" presStyleIdx="1" presStyleCnt="5" custScaleX="296591" custScaleY="1891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766B91-7104-460F-A54E-42CF99DB7C72}" type="pres">
      <dgm:prSet presAssocID="{D202C03E-273B-497A-9C52-88F21B4F6112}" presName="level3hierChild" presStyleCnt="0"/>
      <dgm:spPr/>
    </dgm:pt>
    <dgm:pt modelId="{1D0352FD-FEF2-4B1D-82C5-9EB7B70E1540}" type="pres">
      <dgm:prSet presAssocID="{9492FD2D-C744-4025-A5D1-FB7D11A853A6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4A33BC6D-E15A-4392-8FC0-957BCC0EC5C2}" type="pres">
      <dgm:prSet presAssocID="{9492FD2D-C744-4025-A5D1-FB7D11A853A6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BF3E75DE-B1AC-4677-8050-E2BFAED6A7C9}" type="pres">
      <dgm:prSet presAssocID="{EB6FBFB4-B308-4997-A1CD-8082F06673A2}" presName="root2" presStyleCnt="0"/>
      <dgm:spPr/>
    </dgm:pt>
    <dgm:pt modelId="{2AA90495-68E0-4F95-9290-FEF3AF65CB21}" type="pres">
      <dgm:prSet presAssocID="{EB6FBFB4-B308-4997-A1CD-8082F06673A2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1EA44C-5613-496F-A9D4-3281CDD3123E}" type="pres">
      <dgm:prSet presAssocID="{EB6FBFB4-B308-4997-A1CD-8082F06673A2}" presName="level3hierChild" presStyleCnt="0"/>
      <dgm:spPr/>
    </dgm:pt>
    <dgm:pt modelId="{C43C295D-D62D-41B5-84E4-4CF82B0E20FB}" type="pres">
      <dgm:prSet presAssocID="{34EDEEC0-4F5D-43EB-984F-E2A36EE8A54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54F4A836-8924-4363-80A3-F006D648C695}" type="pres">
      <dgm:prSet presAssocID="{34EDEEC0-4F5D-43EB-984F-E2A36EE8A54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C9596EF3-51C7-4B53-9570-EA507CC5E97C}" type="pres">
      <dgm:prSet presAssocID="{E2E4E2DF-7D29-498B-8C3D-5E1809ED6A11}" presName="root2" presStyleCnt="0"/>
      <dgm:spPr/>
    </dgm:pt>
    <dgm:pt modelId="{DBCB1699-3277-437B-BF87-8EF2E2F4BD65}" type="pres">
      <dgm:prSet presAssocID="{E2E4E2DF-7D29-498B-8C3D-5E1809ED6A11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7917B7-1923-4637-9318-28A0FD857486}" type="pres">
      <dgm:prSet presAssocID="{E2E4E2DF-7D29-498B-8C3D-5E1809ED6A11}" presName="level3hierChild" presStyleCnt="0"/>
      <dgm:spPr/>
    </dgm:pt>
    <dgm:pt modelId="{977D3E18-FBDA-4E09-925A-BAC8C55E828F}" type="pres">
      <dgm:prSet presAssocID="{ACD56E14-4BB6-44FF-8397-F72EB2D8F33A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D38CBC01-8383-4450-B07C-2F39B00AE3E6}" type="pres">
      <dgm:prSet presAssocID="{ACD56E14-4BB6-44FF-8397-F72EB2D8F33A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2859CD57-3AF9-4B29-BBCF-44673D2A6792}" type="pres">
      <dgm:prSet presAssocID="{1BCF27B1-384C-41CB-84EF-44587BCEA054}" presName="root2" presStyleCnt="0"/>
      <dgm:spPr/>
    </dgm:pt>
    <dgm:pt modelId="{9030E364-BDD9-4829-A051-66AE7F8B0D28}" type="pres">
      <dgm:prSet presAssocID="{1BCF27B1-384C-41CB-84EF-44587BCEA054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361E89-1030-402B-8518-843A6F042842}" type="pres">
      <dgm:prSet presAssocID="{1BCF27B1-384C-41CB-84EF-44587BCEA054}" presName="level3hierChild" presStyleCnt="0"/>
      <dgm:spPr/>
    </dgm:pt>
    <dgm:pt modelId="{980B1570-0591-4E1D-9A3A-5E936A811E4C}" type="pres">
      <dgm:prSet presAssocID="{4D9624A3-E385-4A9D-904E-E106A847C89F}" presName="conn2-1" presStyleLbl="parChTrans1D4" presStyleIdx="2" presStyleCnt="5"/>
      <dgm:spPr/>
      <dgm:t>
        <a:bodyPr/>
        <a:lstStyle/>
        <a:p>
          <a:endParaRPr lang="zh-CN" altLang="en-US"/>
        </a:p>
      </dgm:t>
    </dgm:pt>
    <dgm:pt modelId="{496664CD-0BA4-4ACE-B2FD-81F1A07FD161}" type="pres">
      <dgm:prSet presAssocID="{4D9624A3-E385-4A9D-904E-E106A847C89F}" presName="connTx" presStyleLbl="parChTrans1D4" presStyleIdx="2" presStyleCnt="5"/>
      <dgm:spPr/>
      <dgm:t>
        <a:bodyPr/>
        <a:lstStyle/>
        <a:p>
          <a:endParaRPr lang="zh-CN" altLang="en-US"/>
        </a:p>
      </dgm:t>
    </dgm:pt>
    <dgm:pt modelId="{BCBA81E3-23A1-468B-9125-270C2366466B}" type="pres">
      <dgm:prSet presAssocID="{00BAA3E2-5D84-4E92-86C0-4587EF001091}" presName="root2" presStyleCnt="0"/>
      <dgm:spPr/>
    </dgm:pt>
    <dgm:pt modelId="{E92706F1-6BF9-4EA1-89B7-D6270C7BF960}" type="pres">
      <dgm:prSet presAssocID="{00BAA3E2-5D84-4E92-86C0-4587EF001091}" presName="LevelTwoTextNode" presStyleLbl="node4" presStyleIdx="2" presStyleCnt="5" custScaleX="3097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D08F4B-2F8C-4364-B8EC-CB26FBCD9549}" type="pres">
      <dgm:prSet presAssocID="{00BAA3E2-5D84-4E92-86C0-4587EF001091}" presName="level3hierChild" presStyleCnt="0"/>
      <dgm:spPr/>
    </dgm:pt>
    <dgm:pt modelId="{3AB9751B-638A-4139-902F-E103A1043E36}" type="pres">
      <dgm:prSet presAssocID="{A872E0A9-593D-4FB4-B866-5BA4C2755EF0}" presName="conn2-1" presStyleLbl="parChTrans1D4" presStyleIdx="3" presStyleCnt="5"/>
      <dgm:spPr/>
      <dgm:t>
        <a:bodyPr/>
        <a:lstStyle/>
        <a:p>
          <a:endParaRPr lang="zh-CN" altLang="en-US"/>
        </a:p>
      </dgm:t>
    </dgm:pt>
    <dgm:pt modelId="{4FB77D54-06CB-4D36-901B-11E9E1DAD98A}" type="pres">
      <dgm:prSet presAssocID="{A872E0A9-593D-4FB4-B866-5BA4C2755EF0}" presName="connTx" presStyleLbl="parChTrans1D4" presStyleIdx="3" presStyleCnt="5"/>
      <dgm:spPr/>
      <dgm:t>
        <a:bodyPr/>
        <a:lstStyle/>
        <a:p>
          <a:endParaRPr lang="zh-CN" altLang="en-US"/>
        </a:p>
      </dgm:t>
    </dgm:pt>
    <dgm:pt modelId="{985B3749-9D9D-4A9D-91D1-57BD5D444D21}" type="pres">
      <dgm:prSet presAssocID="{1664B0EB-9906-4812-BAF5-17344D0EF62E}" presName="root2" presStyleCnt="0"/>
      <dgm:spPr/>
    </dgm:pt>
    <dgm:pt modelId="{F2B878CB-E2A2-407E-8945-26139CA9CBB6}" type="pres">
      <dgm:prSet presAssocID="{1664B0EB-9906-4812-BAF5-17344D0EF62E}" presName="LevelTwoTextNode" presStyleLbl="node4" presStyleIdx="3" presStyleCnt="5" custScaleX="2952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2B9BD-D35F-40EC-A8E6-391C32CB3E97}" type="pres">
      <dgm:prSet presAssocID="{1664B0EB-9906-4812-BAF5-17344D0EF62E}" presName="level3hierChild" presStyleCnt="0"/>
      <dgm:spPr/>
    </dgm:pt>
    <dgm:pt modelId="{672EFCE9-5DF5-4CE0-B38D-DB723102363C}" type="pres">
      <dgm:prSet presAssocID="{4C43F9BB-5669-4CF5-B012-2A386D525C71}" presName="conn2-1" presStyleLbl="parChTrans1D4" presStyleIdx="4" presStyleCnt="5"/>
      <dgm:spPr/>
      <dgm:t>
        <a:bodyPr/>
        <a:lstStyle/>
        <a:p>
          <a:endParaRPr lang="zh-CN" altLang="en-US"/>
        </a:p>
      </dgm:t>
    </dgm:pt>
    <dgm:pt modelId="{C249982D-2ED0-41A1-9913-CD4A6FD17568}" type="pres">
      <dgm:prSet presAssocID="{4C43F9BB-5669-4CF5-B012-2A386D525C71}" presName="connTx" presStyleLbl="parChTrans1D4" presStyleIdx="4" presStyleCnt="5"/>
      <dgm:spPr/>
      <dgm:t>
        <a:bodyPr/>
        <a:lstStyle/>
        <a:p>
          <a:endParaRPr lang="zh-CN" altLang="en-US"/>
        </a:p>
      </dgm:t>
    </dgm:pt>
    <dgm:pt modelId="{24048AC4-10A2-4634-92A2-78CD923E270F}" type="pres">
      <dgm:prSet presAssocID="{11047E82-0F4A-4CA2-A82E-E1B7CD3B72E0}" presName="root2" presStyleCnt="0"/>
      <dgm:spPr/>
    </dgm:pt>
    <dgm:pt modelId="{268AEFE5-DCBE-4F1B-8C73-27191554B46D}" type="pres">
      <dgm:prSet presAssocID="{11047E82-0F4A-4CA2-A82E-E1B7CD3B72E0}" presName="LevelTwoTextNode" presStyleLbl="node4" presStyleIdx="4" presStyleCnt="5" custScaleX="2971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92DA30-E30A-40B5-805B-05B05BC07A40}" type="pres">
      <dgm:prSet presAssocID="{11047E82-0F4A-4CA2-A82E-E1B7CD3B72E0}" presName="level3hierChild" presStyleCnt="0"/>
      <dgm:spPr/>
    </dgm:pt>
    <dgm:pt modelId="{E222B88A-7CA6-4F64-991E-9092F3A88506}" type="pres">
      <dgm:prSet presAssocID="{E98E2F42-3FED-4F18-9F27-B3914EF77454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5E5F7D71-A90E-48FB-B6E0-D96F44C2F6C2}" type="pres">
      <dgm:prSet presAssocID="{E98E2F42-3FED-4F18-9F27-B3914EF77454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6D3C71F5-BF1B-4C70-A242-B89F4754E98D}" type="pres">
      <dgm:prSet presAssocID="{1B595F05-DFE7-44C3-8AFE-6E1E3D3F2601}" presName="root2" presStyleCnt="0"/>
      <dgm:spPr/>
    </dgm:pt>
    <dgm:pt modelId="{02263BFF-10B9-45D9-B82A-56427B84D6A3}" type="pres">
      <dgm:prSet presAssocID="{1B595F05-DFE7-44C3-8AFE-6E1E3D3F2601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4C4CD3-32EF-42A8-9790-B4A654A0165D}" type="pres">
      <dgm:prSet presAssocID="{1B595F05-DFE7-44C3-8AFE-6E1E3D3F2601}" presName="level3hierChild" presStyleCnt="0"/>
      <dgm:spPr/>
    </dgm:pt>
  </dgm:ptLst>
  <dgm:cxnLst>
    <dgm:cxn modelId="{88D56F89-F31D-4EEC-ACB6-17D93B79BB9E}" type="presOf" srcId="{F954D3A1-6CEC-4603-A2C3-B3821461CFCC}" destId="{FB74CD72-F7B7-4138-BDB9-BFC0D3F81935}" srcOrd="0" destOrd="0" presId="urn:microsoft.com/office/officeart/2005/8/layout/hierarchy2"/>
    <dgm:cxn modelId="{2F52567D-229A-4334-9833-5235255B5B59}" type="presOf" srcId="{5B8744A0-BCB1-4CF0-956D-DE080743D548}" destId="{139D53E3-D1A7-445B-B5AA-A8626E5E0D6B}" srcOrd="0" destOrd="0" presId="urn:microsoft.com/office/officeart/2005/8/layout/hierarchy2"/>
    <dgm:cxn modelId="{35067A4C-DE0E-4841-B659-7EDDFA5E3266}" srcId="{1BCF27B1-384C-41CB-84EF-44587BCEA054}" destId="{00BAA3E2-5D84-4E92-86C0-4587EF001091}" srcOrd="0" destOrd="0" parTransId="{4D9624A3-E385-4A9D-904E-E106A847C89F}" sibTransId="{3771920B-8492-48ED-9BF9-42807A1BE05C}"/>
    <dgm:cxn modelId="{F84EB664-F042-4ABE-8E02-13973CBF69C6}" type="presOf" srcId="{4D9624A3-E385-4A9D-904E-E106A847C89F}" destId="{496664CD-0BA4-4ACE-B2FD-81F1A07FD161}" srcOrd="1" destOrd="0" presId="urn:microsoft.com/office/officeart/2005/8/layout/hierarchy2"/>
    <dgm:cxn modelId="{F7E5F19B-77E1-4840-957E-5CAC4CF6C68E}" type="presOf" srcId="{4C43F9BB-5669-4CF5-B012-2A386D525C71}" destId="{672EFCE9-5DF5-4CE0-B38D-DB723102363C}" srcOrd="0" destOrd="0" presId="urn:microsoft.com/office/officeart/2005/8/layout/hierarchy2"/>
    <dgm:cxn modelId="{3B325537-B15C-4EBE-8BCC-B86FE71294E1}" type="presOf" srcId="{A872E0A9-593D-4FB4-B866-5BA4C2755EF0}" destId="{3AB9751B-638A-4139-902F-E103A1043E36}" srcOrd="0" destOrd="0" presId="urn:microsoft.com/office/officeart/2005/8/layout/hierarchy2"/>
    <dgm:cxn modelId="{FDA54226-7A7C-4D7D-A609-89B8AE53C92C}" srcId="{AF6947AD-5AC6-4A05-B07A-50EFEDF2FDAE}" destId="{468B694B-9CA6-4D6E-AE08-48FE4BE28C3F}" srcOrd="0" destOrd="0" parTransId="{E6D77C4A-0FE4-412A-9944-E624AFECC680}" sibTransId="{1CDDCA25-01D3-4C23-87A3-A2C5A0908382}"/>
    <dgm:cxn modelId="{8537F221-125D-409D-A60E-EB9E92613E78}" srcId="{AF6947AD-5AC6-4A05-B07A-50EFEDF2FDAE}" destId="{E2E4E2DF-7D29-498B-8C3D-5E1809ED6A11}" srcOrd="1" destOrd="0" parTransId="{34EDEEC0-4F5D-43EB-984F-E2A36EE8A541}" sibTransId="{A4287670-D86D-4224-9BEF-7209C9045FC0}"/>
    <dgm:cxn modelId="{13D915C4-D4A1-4DD0-9EB7-53BA40CA7989}" type="presOf" srcId="{4D9624A3-E385-4A9D-904E-E106A847C89F}" destId="{980B1570-0591-4E1D-9A3A-5E936A811E4C}" srcOrd="0" destOrd="0" presId="urn:microsoft.com/office/officeart/2005/8/layout/hierarchy2"/>
    <dgm:cxn modelId="{90D30BE3-22D3-4BC1-A7A8-C9D45EB0BD49}" srcId="{509F7900-99F5-4D49-9F6C-592C9C17760B}" destId="{AF6947AD-5AC6-4A05-B07A-50EFEDF2FDAE}" srcOrd="0" destOrd="0" parTransId="{0CA02E01-1DFD-48A4-824A-028B4A199C13}" sibTransId="{E3672607-F09D-4A7B-8832-DDA125E9FA21}"/>
    <dgm:cxn modelId="{507F8A30-2365-4F42-9041-97EC2B633B97}" type="presOf" srcId="{E98E2F42-3FED-4F18-9F27-B3914EF77454}" destId="{5E5F7D71-A90E-48FB-B6E0-D96F44C2F6C2}" srcOrd="1" destOrd="0" presId="urn:microsoft.com/office/officeart/2005/8/layout/hierarchy2"/>
    <dgm:cxn modelId="{63875142-6554-4B3D-8CF1-0912BA7FF205}" type="presOf" srcId="{4C43F9BB-5669-4CF5-B012-2A386D525C71}" destId="{C249982D-2ED0-41A1-9913-CD4A6FD17568}" srcOrd="1" destOrd="0" presId="urn:microsoft.com/office/officeart/2005/8/layout/hierarchy2"/>
    <dgm:cxn modelId="{76C810CE-9513-4EB8-B9B3-0D9DDDDCFD82}" type="presOf" srcId="{11047E82-0F4A-4CA2-A82E-E1B7CD3B72E0}" destId="{268AEFE5-DCBE-4F1B-8C73-27191554B46D}" srcOrd="0" destOrd="0" presId="urn:microsoft.com/office/officeart/2005/8/layout/hierarchy2"/>
    <dgm:cxn modelId="{30EC48C8-E3C7-47D2-A168-DB9A06FA417C}" type="presOf" srcId="{509F7900-99F5-4D49-9F6C-592C9C17760B}" destId="{C2655471-39D4-4822-8968-0C1315C21CA5}" srcOrd="0" destOrd="0" presId="urn:microsoft.com/office/officeart/2005/8/layout/hierarchy2"/>
    <dgm:cxn modelId="{9FDCCD76-55FF-4C9A-9066-519AE670112C}" type="presOf" srcId="{AF6947AD-5AC6-4A05-B07A-50EFEDF2FDAE}" destId="{F697795A-445D-43E0-ACE8-07355F181D7D}" srcOrd="0" destOrd="0" presId="urn:microsoft.com/office/officeart/2005/8/layout/hierarchy2"/>
    <dgm:cxn modelId="{0149C17B-207D-4436-8C41-18F6E2DBF71A}" srcId="{E2E4E2DF-7D29-498B-8C3D-5E1809ED6A11}" destId="{1B595F05-DFE7-44C3-8AFE-6E1E3D3F2601}" srcOrd="1" destOrd="0" parTransId="{E98E2F42-3FED-4F18-9F27-B3914EF77454}" sibTransId="{79310430-AA7E-4EF8-9177-5CEDBA81A64D}"/>
    <dgm:cxn modelId="{40912B55-D940-41C4-8703-CE251AB6E11D}" type="presOf" srcId="{4E6E7F04-8CCE-4A24-BE3E-E5AEE97E3589}" destId="{A196C98F-3395-4E88-90C1-1D2E296B4A4A}" srcOrd="1" destOrd="0" presId="urn:microsoft.com/office/officeart/2005/8/layout/hierarchy2"/>
    <dgm:cxn modelId="{8F0F1C81-5FC0-43F0-9575-2B4C81E36495}" srcId="{00BC8C11-B678-43C0-8222-3ACC7512469B}" destId="{D202C03E-273B-497A-9C52-88F21B4F6112}" srcOrd="0" destOrd="0" parTransId="{6AD842C9-AEEA-4168-BA70-A7789A9AEEA0}" sibTransId="{35AD85F3-1E8A-4882-9BF6-3726576C7672}"/>
    <dgm:cxn modelId="{7460A346-4897-4E2F-B5F7-68628286C019}" type="presOf" srcId="{E98E2F42-3FED-4F18-9F27-B3914EF77454}" destId="{E222B88A-7CA6-4F64-991E-9092F3A88506}" srcOrd="0" destOrd="0" presId="urn:microsoft.com/office/officeart/2005/8/layout/hierarchy2"/>
    <dgm:cxn modelId="{431DBCA9-D7D8-43EC-A20C-185A2E044570}" type="presOf" srcId="{00BC8C11-B678-43C0-8222-3ACC7512469B}" destId="{9A811DDA-ADC6-4AC6-89BA-496E16650EC3}" srcOrd="0" destOrd="0" presId="urn:microsoft.com/office/officeart/2005/8/layout/hierarchy2"/>
    <dgm:cxn modelId="{CC65B54E-B212-420C-80EC-2E289A836C5C}" type="presOf" srcId="{1478A66D-F156-4EF8-B30A-2BBE51EF8DC3}" destId="{1756E1E8-542A-4CCB-9973-F583896758E9}" srcOrd="1" destOrd="0" presId="urn:microsoft.com/office/officeart/2005/8/layout/hierarchy2"/>
    <dgm:cxn modelId="{101BCC01-6811-4E29-932D-3196FAF67F61}" type="presOf" srcId="{9E428CA2-DBAA-4B6D-A131-CF87BE03F1C2}" destId="{91FCDF1E-2AC1-4B3F-A8FC-C4E788994EE3}" srcOrd="0" destOrd="0" presId="urn:microsoft.com/office/officeart/2005/8/layout/hierarchy2"/>
    <dgm:cxn modelId="{B7BF7D4E-4A84-4075-96BD-E28A693B557D}" type="presOf" srcId="{1478A66D-F156-4EF8-B30A-2BBE51EF8DC3}" destId="{EB645299-6FB6-4EED-9D51-3903280965DA}" srcOrd="0" destOrd="0" presId="urn:microsoft.com/office/officeart/2005/8/layout/hierarchy2"/>
    <dgm:cxn modelId="{0A79C20C-14D0-450E-A004-54CAEE74096E}" type="presOf" srcId="{9492FD2D-C744-4025-A5D1-FB7D11A853A6}" destId="{4A33BC6D-E15A-4392-8FC0-957BCC0EC5C2}" srcOrd="1" destOrd="0" presId="urn:microsoft.com/office/officeart/2005/8/layout/hierarchy2"/>
    <dgm:cxn modelId="{F15700B3-4C74-4FAD-8D71-62C2A2B9B5FD}" srcId="{468B694B-9CA6-4D6E-AE08-48FE4BE28C3F}" destId="{F954D3A1-6CEC-4603-A2C3-B3821461CFCC}" srcOrd="0" destOrd="0" parTransId="{9E428CA2-DBAA-4B6D-A131-CF87BE03F1C2}" sibTransId="{1D2E236A-09C0-4C15-AE02-C7CDC83963D7}"/>
    <dgm:cxn modelId="{FDA0EC44-F41F-43E7-A984-E13DB94E3AA5}" srcId="{1BCF27B1-384C-41CB-84EF-44587BCEA054}" destId="{11047E82-0F4A-4CA2-A82E-E1B7CD3B72E0}" srcOrd="2" destOrd="0" parTransId="{4C43F9BB-5669-4CF5-B012-2A386D525C71}" sibTransId="{7CCAA768-BCCC-43D5-A1C7-F6437C21B8C8}"/>
    <dgm:cxn modelId="{DF67A241-43AB-43A4-8A70-C1787EF32071}" type="presOf" srcId="{00BAA3E2-5D84-4E92-86C0-4587EF001091}" destId="{E92706F1-6BF9-4EA1-89B7-D6270C7BF960}" srcOrd="0" destOrd="0" presId="urn:microsoft.com/office/officeart/2005/8/layout/hierarchy2"/>
    <dgm:cxn modelId="{EB051C22-33F8-42C8-8CD4-BF6C12299304}" srcId="{468B694B-9CA6-4D6E-AE08-48FE4BE28C3F}" destId="{EB6FBFB4-B308-4997-A1CD-8082F06673A2}" srcOrd="2" destOrd="0" parTransId="{9492FD2D-C744-4025-A5D1-FB7D11A853A6}" sibTransId="{C13EAFA2-A944-4735-8DD8-9C920517D4F4}"/>
    <dgm:cxn modelId="{F2B7B442-CFE5-4EC7-AED7-127B3C5579C3}" type="presOf" srcId="{A872E0A9-593D-4FB4-B866-5BA4C2755EF0}" destId="{4FB77D54-06CB-4D36-901B-11E9E1DAD98A}" srcOrd="1" destOrd="0" presId="urn:microsoft.com/office/officeart/2005/8/layout/hierarchy2"/>
    <dgm:cxn modelId="{052FB650-8BF7-442B-A4DD-F00A207A4DEB}" type="presOf" srcId="{4E6E7F04-8CCE-4A24-BE3E-E5AEE97E3589}" destId="{ACE47DE9-DEBD-4B71-9CF3-A2110DA4D5FC}" srcOrd="0" destOrd="0" presId="urn:microsoft.com/office/officeart/2005/8/layout/hierarchy2"/>
    <dgm:cxn modelId="{7F1ACDAD-6AA0-48F8-B791-80698D6367EA}" type="presOf" srcId="{ACD56E14-4BB6-44FF-8397-F72EB2D8F33A}" destId="{D38CBC01-8383-4450-B07C-2F39B00AE3E6}" srcOrd="1" destOrd="0" presId="urn:microsoft.com/office/officeart/2005/8/layout/hierarchy2"/>
    <dgm:cxn modelId="{2F239DFC-C0F9-480F-82D8-1DFEC42B5530}" type="presOf" srcId="{468B694B-9CA6-4D6E-AE08-48FE4BE28C3F}" destId="{7FA8B9E3-A30F-41EA-81B1-FFBD9DD4114E}" srcOrd="0" destOrd="0" presId="urn:microsoft.com/office/officeart/2005/8/layout/hierarchy2"/>
    <dgm:cxn modelId="{4E4F4192-E9EE-4153-B2BF-2E26A655AC49}" type="presOf" srcId="{34EDEEC0-4F5D-43EB-984F-E2A36EE8A541}" destId="{54F4A836-8924-4363-80A3-F006D648C695}" srcOrd="1" destOrd="0" presId="urn:microsoft.com/office/officeart/2005/8/layout/hierarchy2"/>
    <dgm:cxn modelId="{BF6583F9-904F-4297-B42E-E861DFA5A69E}" type="presOf" srcId="{9492FD2D-C744-4025-A5D1-FB7D11A853A6}" destId="{1D0352FD-FEF2-4B1D-82C5-9EB7B70E1540}" srcOrd="0" destOrd="0" presId="urn:microsoft.com/office/officeart/2005/8/layout/hierarchy2"/>
    <dgm:cxn modelId="{27ECB8D9-1010-4FB4-8275-60F3A38B3570}" srcId="{1BCF27B1-384C-41CB-84EF-44587BCEA054}" destId="{1664B0EB-9906-4812-BAF5-17344D0EF62E}" srcOrd="1" destOrd="0" parTransId="{A872E0A9-593D-4FB4-B866-5BA4C2755EF0}" sibTransId="{7D8CE6F4-84E9-4720-9FF2-0CF3489DA067}"/>
    <dgm:cxn modelId="{9CADFF20-12ED-4823-9269-9EB366BF9087}" type="presOf" srcId="{D202C03E-273B-497A-9C52-88F21B4F6112}" destId="{72DB9866-91D2-47EF-A2C7-E97DE80E6B91}" srcOrd="0" destOrd="0" presId="urn:microsoft.com/office/officeart/2005/8/layout/hierarchy2"/>
    <dgm:cxn modelId="{0C476B75-7553-4BFF-B7AA-A26CA45731D5}" type="presOf" srcId="{E2E4E2DF-7D29-498B-8C3D-5E1809ED6A11}" destId="{DBCB1699-3277-437B-BF87-8EF2E2F4BD65}" srcOrd="0" destOrd="0" presId="urn:microsoft.com/office/officeart/2005/8/layout/hierarchy2"/>
    <dgm:cxn modelId="{16E9BE02-117C-4321-933D-7E26D63A72E8}" type="presOf" srcId="{1664B0EB-9906-4812-BAF5-17344D0EF62E}" destId="{F2B878CB-E2A2-407E-8945-26139CA9CBB6}" srcOrd="0" destOrd="0" presId="urn:microsoft.com/office/officeart/2005/8/layout/hierarchy2"/>
    <dgm:cxn modelId="{EAA840FE-4852-4E8C-8BA8-57558F9C1F6E}" type="presOf" srcId="{ACD56E14-4BB6-44FF-8397-F72EB2D8F33A}" destId="{977D3E18-FBDA-4E09-925A-BAC8C55E828F}" srcOrd="0" destOrd="0" presId="urn:microsoft.com/office/officeart/2005/8/layout/hierarchy2"/>
    <dgm:cxn modelId="{26ECF7A9-7003-4FAF-A0A7-24E3232D5153}" srcId="{E2E4E2DF-7D29-498B-8C3D-5E1809ED6A11}" destId="{1BCF27B1-384C-41CB-84EF-44587BCEA054}" srcOrd="0" destOrd="0" parTransId="{ACD56E14-4BB6-44FF-8397-F72EB2D8F33A}" sibTransId="{14D5E68C-4976-4BAB-B753-F442ACE9199C}"/>
    <dgm:cxn modelId="{52BEB37D-ED0E-42D7-A556-7ADF1B01A57C}" type="presOf" srcId="{1B595F05-DFE7-44C3-8AFE-6E1E3D3F2601}" destId="{02263BFF-10B9-45D9-B82A-56427B84D6A3}" srcOrd="0" destOrd="0" presId="urn:microsoft.com/office/officeart/2005/8/layout/hierarchy2"/>
    <dgm:cxn modelId="{1D7CD448-3032-4A72-9AAE-2D531C9D8C12}" type="presOf" srcId="{6AD842C9-AEEA-4168-BA70-A7789A9AEEA0}" destId="{850E9CBB-5F4A-4A06-8409-BAE9A11155B9}" srcOrd="1" destOrd="0" presId="urn:microsoft.com/office/officeart/2005/8/layout/hierarchy2"/>
    <dgm:cxn modelId="{83063609-449F-4D2F-B06F-6F460F6A51EA}" srcId="{F954D3A1-6CEC-4603-A2C3-B3821461CFCC}" destId="{5B8744A0-BCB1-4CF0-956D-DE080743D548}" srcOrd="0" destOrd="0" parTransId="{1478A66D-F156-4EF8-B30A-2BBE51EF8DC3}" sibTransId="{A4997A6E-BDBD-4A2C-A14C-7935B23321E9}"/>
    <dgm:cxn modelId="{3A7C29A1-5A63-4868-9C77-D714DE929161}" type="presOf" srcId="{9E428CA2-DBAA-4B6D-A131-CF87BE03F1C2}" destId="{58336C0B-A912-4843-AE88-04043550F2A8}" srcOrd="1" destOrd="0" presId="urn:microsoft.com/office/officeart/2005/8/layout/hierarchy2"/>
    <dgm:cxn modelId="{16066CAB-0F4A-416D-844B-DC56B5792E5F}" type="presOf" srcId="{E6D77C4A-0FE4-412A-9944-E624AFECC680}" destId="{C81FEF8E-536C-4AFD-BA25-6821D338EC29}" srcOrd="0" destOrd="0" presId="urn:microsoft.com/office/officeart/2005/8/layout/hierarchy2"/>
    <dgm:cxn modelId="{FB16A7D8-D836-4210-88DD-7ED37C36AAED}" type="presOf" srcId="{EB6FBFB4-B308-4997-A1CD-8082F06673A2}" destId="{2AA90495-68E0-4F95-9290-FEF3AF65CB21}" srcOrd="0" destOrd="0" presId="urn:microsoft.com/office/officeart/2005/8/layout/hierarchy2"/>
    <dgm:cxn modelId="{E9B46492-3FB9-4BAD-9E98-4A3724F968EC}" type="presOf" srcId="{1BCF27B1-384C-41CB-84EF-44587BCEA054}" destId="{9030E364-BDD9-4829-A051-66AE7F8B0D28}" srcOrd="0" destOrd="0" presId="urn:microsoft.com/office/officeart/2005/8/layout/hierarchy2"/>
    <dgm:cxn modelId="{0438A169-E34C-429B-9BAF-FFA5E921209B}" type="presOf" srcId="{6AD842C9-AEEA-4168-BA70-A7789A9AEEA0}" destId="{A9869D70-399C-4E7C-BA7B-9F55DBEC2A02}" srcOrd="0" destOrd="0" presId="urn:microsoft.com/office/officeart/2005/8/layout/hierarchy2"/>
    <dgm:cxn modelId="{51F8B80B-F84F-4978-B4AA-BF50D676AA45}" type="presOf" srcId="{E6D77C4A-0FE4-412A-9944-E624AFECC680}" destId="{F4E9C8C0-5614-450E-834B-15538377DD28}" srcOrd="1" destOrd="0" presId="urn:microsoft.com/office/officeart/2005/8/layout/hierarchy2"/>
    <dgm:cxn modelId="{6AA95068-FF5A-4E37-8045-7B2355426D80}" srcId="{468B694B-9CA6-4D6E-AE08-48FE4BE28C3F}" destId="{00BC8C11-B678-43C0-8222-3ACC7512469B}" srcOrd="1" destOrd="0" parTransId="{4E6E7F04-8CCE-4A24-BE3E-E5AEE97E3589}" sibTransId="{911A6D9D-6178-45E3-A675-0DF38C6F15C8}"/>
    <dgm:cxn modelId="{A453609F-E412-4761-8E7A-B52EA8640D30}" type="presOf" srcId="{34EDEEC0-4F5D-43EB-984F-E2A36EE8A541}" destId="{C43C295D-D62D-41B5-84E4-4CF82B0E20FB}" srcOrd="0" destOrd="0" presId="urn:microsoft.com/office/officeart/2005/8/layout/hierarchy2"/>
    <dgm:cxn modelId="{D6C70549-52C4-44A2-AA1F-6B0FF1BBBFC2}" type="presParOf" srcId="{C2655471-39D4-4822-8968-0C1315C21CA5}" destId="{CC7557B9-6F9E-4C5B-86DD-F31F95466167}" srcOrd="0" destOrd="0" presId="urn:microsoft.com/office/officeart/2005/8/layout/hierarchy2"/>
    <dgm:cxn modelId="{F31DE265-1F28-4CB0-BA1B-1E7B39BEEE86}" type="presParOf" srcId="{CC7557B9-6F9E-4C5B-86DD-F31F95466167}" destId="{F697795A-445D-43E0-ACE8-07355F181D7D}" srcOrd="0" destOrd="0" presId="urn:microsoft.com/office/officeart/2005/8/layout/hierarchy2"/>
    <dgm:cxn modelId="{7B887219-D62C-4B01-B11C-3519F1BBF19B}" type="presParOf" srcId="{CC7557B9-6F9E-4C5B-86DD-F31F95466167}" destId="{EDB28738-BC26-4C0F-A484-EBB5CCD27B0A}" srcOrd="1" destOrd="0" presId="urn:microsoft.com/office/officeart/2005/8/layout/hierarchy2"/>
    <dgm:cxn modelId="{C5C0C872-88BF-4855-92DB-9A52BAD42C59}" type="presParOf" srcId="{EDB28738-BC26-4C0F-A484-EBB5CCD27B0A}" destId="{C81FEF8E-536C-4AFD-BA25-6821D338EC29}" srcOrd="0" destOrd="0" presId="urn:microsoft.com/office/officeart/2005/8/layout/hierarchy2"/>
    <dgm:cxn modelId="{7DB0DFB9-063E-4C98-8B74-D8CA2AA89D58}" type="presParOf" srcId="{C81FEF8E-536C-4AFD-BA25-6821D338EC29}" destId="{F4E9C8C0-5614-450E-834B-15538377DD28}" srcOrd="0" destOrd="0" presId="urn:microsoft.com/office/officeart/2005/8/layout/hierarchy2"/>
    <dgm:cxn modelId="{B3709F55-3563-489F-AA46-0EE30B89B50E}" type="presParOf" srcId="{EDB28738-BC26-4C0F-A484-EBB5CCD27B0A}" destId="{DB20CBA2-6402-4166-AAB0-640495E72A9C}" srcOrd="1" destOrd="0" presId="urn:microsoft.com/office/officeart/2005/8/layout/hierarchy2"/>
    <dgm:cxn modelId="{F0B7D7AD-A73B-455F-8BD8-DC132232E77D}" type="presParOf" srcId="{DB20CBA2-6402-4166-AAB0-640495E72A9C}" destId="{7FA8B9E3-A30F-41EA-81B1-FFBD9DD4114E}" srcOrd="0" destOrd="0" presId="urn:microsoft.com/office/officeart/2005/8/layout/hierarchy2"/>
    <dgm:cxn modelId="{BD836A7D-FE49-4D32-B7D5-D8B0A343AC5F}" type="presParOf" srcId="{DB20CBA2-6402-4166-AAB0-640495E72A9C}" destId="{EB3A99FB-649B-4A3F-A79D-D67A2E883BA9}" srcOrd="1" destOrd="0" presId="urn:microsoft.com/office/officeart/2005/8/layout/hierarchy2"/>
    <dgm:cxn modelId="{C2C0AC03-F2A3-403F-A03D-B4C8C82D75EF}" type="presParOf" srcId="{EB3A99FB-649B-4A3F-A79D-D67A2E883BA9}" destId="{91FCDF1E-2AC1-4B3F-A8FC-C4E788994EE3}" srcOrd="0" destOrd="0" presId="urn:microsoft.com/office/officeart/2005/8/layout/hierarchy2"/>
    <dgm:cxn modelId="{6C2178FD-6FB7-4467-9131-BE7706130C23}" type="presParOf" srcId="{91FCDF1E-2AC1-4B3F-A8FC-C4E788994EE3}" destId="{58336C0B-A912-4843-AE88-04043550F2A8}" srcOrd="0" destOrd="0" presId="urn:microsoft.com/office/officeart/2005/8/layout/hierarchy2"/>
    <dgm:cxn modelId="{996111D8-C022-436E-B665-EDCAE94F16D3}" type="presParOf" srcId="{EB3A99FB-649B-4A3F-A79D-D67A2E883BA9}" destId="{4C37018D-2AD4-4804-A549-4C8A3241C5E8}" srcOrd="1" destOrd="0" presId="urn:microsoft.com/office/officeart/2005/8/layout/hierarchy2"/>
    <dgm:cxn modelId="{8C38AC8F-CA35-4A47-BD68-68FCA1D8A39F}" type="presParOf" srcId="{4C37018D-2AD4-4804-A549-4C8A3241C5E8}" destId="{FB74CD72-F7B7-4138-BDB9-BFC0D3F81935}" srcOrd="0" destOrd="0" presId="urn:microsoft.com/office/officeart/2005/8/layout/hierarchy2"/>
    <dgm:cxn modelId="{4CF10DC6-FB34-49CB-9226-DDB16614354C}" type="presParOf" srcId="{4C37018D-2AD4-4804-A549-4C8A3241C5E8}" destId="{33E9B588-BF35-4281-A9EA-D53CE9016D26}" srcOrd="1" destOrd="0" presId="urn:microsoft.com/office/officeart/2005/8/layout/hierarchy2"/>
    <dgm:cxn modelId="{90813E8F-7817-41A5-96A2-77A10D7857C2}" type="presParOf" srcId="{33E9B588-BF35-4281-A9EA-D53CE9016D26}" destId="{EB645299-6FB6-4EED-9D51-3903280965DA}" srcOrd="0" destOrd="0" presId="urn:microsoft.com/office/officeart/2005/8/layout/hierarchy2"/>
    <dgm:cxn modelId="{1AA6A910-3781-4331-B562-CC6620CABCE1}" type="presParOf" srcId="{EB645299-6FB6-4EED-9D51-3903280965DA}" destId="{1756E1E8-542A-4CCB-9973-F583896758E9}" srcOrd="0" destOrd="0" presId="urn:microsoft.com/office/officeart/2005/8/layout/hierarchy2"/>
    <dgm:cxn modelId="{748CCAA7-AB4C-48D4-AA15-548F6A0D68D0}" type="presParOf" srcId="{33E9B588-BF35-4281-A9EA-D53CE9016D26}" destId="{9AAF9AE2-62B7-4865-8147-E6E387A16142}" srcOrd="1" destOrd="0" presId="urn:microsoft.com/office/officeart/2005/8/layout/hierarchy2"/>
    <dgm:cxn modelId="{0946A884-E2B2-4BFC-90E8-E51B22236A35}" type="presParOf" srcId="{9AAF9AE2-62B7-4865-8147-E6E387A16142}" destId="{139D53E3-D1A7-445B-B5AA-A8626E5E0D6B}" srcOrd="0" destOrd="0" presId="urn:microsoft.com/office/officeart/2005/8/layout/hierarchy2"/>
    <dgm:cxn modelId="{6D8F9ACF-B116-4142-B7C4-C4969C10440A}" type="presParOf" srcId="{9AAF9AE2-62B7-4865-8147-E6E387A16142}" destId="{C0575DE7-1182-4539-B186-45641F4389EE}" srcOrd="1" destOrd="0" presId="urn:microsoft.com/office/officeart/2005/8/layout/hierarchy2"/>
    <dgm:cxn modelId="{F3694D71-FD6A-47FD-BBD4-C296B5CE84C7}" type="presParOf" srcId="{EB3A99FB-649B-4A3F-A79D-D67A2E883BA9}" destId="{ACE47DE9-DEBD-4B71-9CF3-A2110DA4D5FC}" srcOrd="2" destOrd="0" presId="urn:microsoft.com/office/officeart/2005/8/layout/hierarchy2"/>
    <dgm:cxn modelId="{B3CE5F07-5540-4867-8C0C-4CAF63272660}" type="presParOf" srcId="{ACE47DE9-DEBD-4B71-9CF3-A2110DA4D5FC}" destId="{A196C98F-3395-4E88-90C1-1D2E296B4A4A}" srcOrd="0" destOrd="0" presId="urn:microsoft.com/office/officeart/2005/8/layout/hierarchy2"/>
    <dgm:cxn modelId="{E290953C-849B-4302-9536-2C5DE9385171}" type="presParOf" srcId="{EB3A99FB-649B-4A3F-A79D-D67A2E883BA9}" destId="{DD0CED76-5F2C-46A8-A8A9-EE1BF1A0384E}" srcOrd="3" destOrd="0" presId="urn:microsoft.com/office/officeart/2005/8/layout/hierarchy2"/>
    <dgm:cxn modelId="{DE78ABEE-D720-41E1-B161-EE9EE98DE528}" type="presParOf" srcId="{DD0CED76-5F2C-46A8-A8A9-EE1BF1A0384E}" destId="{9A811DDA-ADC6-4AC6-89BA-496E16650EC3}" srcOrd="0" destOrd="0" presId="urn:microsoft.com/office/officeart/2005/8/layout/hierarchy2"/>
    <dgm:cxn modelId="{A83EFB12-3174-4C3C-A27D-56209ED13513}" type="presParOf" srcId="{DD0CED76-5F2C-46A8-A8A9-EE1BF1A0384E}" destId="{CD10778F-FBC1-4FE1-BF0A-F6323885404B}" srcOrd="1" destOrd="0" presId="urn:microsoft.com/office/officeart/2005/8/layout/hierarchy2"/>
    <dgm:cxn modelId="{61C2F2B4-2086-4607-8446-A5AA5F2F636F}" type="presParOf" srcId="{CD10778F-FBC1-4FE1-BF0A-F6323885404B}" destId="{A9869D70-399C-4E7C-BA7B-9F55DBEC2A02}" srcOrd="0" destOrd="0" presId="urn:microsoft.com/office/officeart/2005/8/layout/hierarchy2"/>
    <dgm:cxn modelId="{242D7CEE-CE07-406D-A77F-6AFF46F9213A}" type="presParOf" srcId="{A9869D70-399C-4E7C-BA7B-9F55DBEC2A02}" destId="{850E9CBB-5F4A-4A06-8409-BAE9A11155B9}" srcOrd="0" destOrd="0" presId="urn:microsoft.com/office/officeart/2005/8/layout/hierarchy2"/>
    <dgm:cxn modelId="{5AED3BE5-CBEF-47B7-916D-4D7096F1269D}" type="presParOf" srcId="{CD10778F-FBC1-4FE1-BF0A-F6323885404B}" destId="{25626909-D96F-4390-965F-E24011098734}" srcOrd="1" destOrd="0" presId="urn:microsoft.com/office/officeart/2005/8/layout/hierarchy2"/>
    <dgm:cxn modelId="{84A74976-02C9-4968-B3A5-4AF1C2BC323B}" type="presParOf" srcId="{25626909-D96F-4390-965F-E24011098734}" destId="{72DB9866-91D2-47EF-A2C7-E97DE80E6B91}" srcOrd="0" destOrd="0" presId="urn:microsoft.com/office/officeart/2005/8/layout/hierarchy2"/>
    <dgm:cxn modelId="{F54AD98F-B20E-479D-8CD6-DB8E9EB5010C}" type="presParOf" srcId="{25626909-D96F-4390-965F-E24011098734}" destId="{CC766B91-7104-460F-A54E-42CF99DB7C72}" srcOrd="1" destOrd="0" presId="urn:microsoft.com/office/officeart/2005/8/layout/hierarchy2"/>
    <dgm:cxn modelId="{6AE797C4-4A6D-4B3E-87D3-D29D742E61D0}" type="presParOf" srcId="{EB3A99FB-649B-4A3F-A79D-D67A2E883BA9}" destId="{1D0352FD-FEF2-4B1D-82C5-9EB7B70E1540}" srcOrd="4" destOrd="0" presId="urn:microsoft.com/office/officeart/2005/8/layout/hierarchy2"/>
    <dgm:cxn modelId="{0EE39A60-67D6-471A-9C0C-B60122C4B356}" type="presParOf" srcId="{1D0352FD-FEF2-4B1D-82C5-9EB7B70E1540}" destId="{4A33BC6D-E15A-4392-8FC0-957BCC0EC5C2}" srcOrd="0" destOrd="0" presId="urn:microsoft.com/office/officeart/2005/8/layout/hierarchy2"/>
    <dgm:cxn modelId="{FCA5868F-1666-4022-A35E-1952FFD58E9E}" type="presParOf" srcId="{EB3A99FB-649B-4A3F-A79D-D67A2E883BA9}" destId="{BF3E75DE-B1AC-4677-8050-E2BFAED6A7C9}" srcOrd="5" destOrd="0" presId="urn:microsoft.com/office/officeart/2005/8/layout/hierarchy2"/>
    <dgm:cxn modelId="{3FE02CC4-E81E-41E1-881B-CA179DAD32E4}" type="presParOf" srcId="{BF3E75DE-B1AC-4677-8050-E2BFAED6A7C9}" destId="{2AA90495-68E0-4F95-9290-FEF3AF65CB21}" srcOrd="0" destOrd="0" presId="urn:microsoft.com/office/officeart/2005/8/layout/hierarchy2"/>
    <dgm:cxn modelId="{0072EB4D-5055-49AE-8D9C-00FD3A0A1C11}" type="presParOf" srcId="{BF3E75DE-B1AC-4677-8050-E2BFAED6A7C9}" destId="{E31EA44C-5613-496F-A9D4-3281CDD3123E}" srcOrd="1" destOrd="0" presId="urn:microsoft.com/office/officeart/2005/8/layout/hierarchy2"/>
    <dgm:cxn modelId="{81B67B8E-7BAB-42E2-ACE4-B2EC193A20C5}" type="presParOf" srcId="{EDB28738-BC26-4C0F-A484-EBB5CCD27B0A}" destId="{C43C295D-D62D-41B5-84E4-4CF82B0E20FB}" srcOrd="2" destOrd="0" presId="urn:microsoft.com/office/officeart/2005/8/layout/hierarchy2"/>
    <dgm:cxn modelId="{38C0F006-1C86-4EF1-B2A9-4937319E4CE7}" type="presParOf" srcId="{C43C295D-D62D-41B5-84E4-4CF82B0E20FB}" destId="{54F4A836-8924-4363-80A3-F006D648C695}" srcOrd="0" destOrd="0" presId="urn:microsoft.com/office/officeart/2005/8/layout/hierarchy2"/>
    <dgm:cxn modelId="{637899CE-EB0C-4109-BA0D-51A2F8862DCC}" type="presParOf" srcId="{EDB28738-BC26-4C0F-A484-EBB5CCD27B0A}" destId="{C9596EF3-51C7-4B53-9570-EA507CC5E97C}" srcOrd="3" destOrd="0" presId="urn:microsoft.com/office/officeart/2005/8/layout/hierarchy2"/>
    <dgm:cxn modelId="{23287995-891D-466B-84BE-5F2F4FE9325C}" type="presParOf" srcId="{C9596EF3-51C7-4B53-9570-EA507CC5E97C}" destId="{DBCB1699-3277-437B-BF87-8EF2E2F4BD65}" srcOrd="0" destOrd="0" presId="urn:microsoft.com/office/officeart/2005/8/layout/hierarchy2"/>
    <dgm:cxn modelId="{E3D72BC5-03F6-4FB0-961B-F1B4BDC9E1BE}" type="presParOf" srcId="{C9596EF3-51C7-4B53-9570-EA507CC5E97C}" destId="{EB7917B7-1923-4637-9318-28A0FD857486}" srcOrd="1" destOrd="0" presId="urn:microsoft.com/office/officeart/2005/8/layout/hierarchy2"/>
    <dgm:cxn modelId="{5A073CAD-4B4D-4582-99B1-C0562DDE6A0B}" type="presParOf" srcId="{EB7917B7-1923-4637-9318-28A0FD857486}" destId="{977D3E18-FBDA-4E09-925A-BAC8C55E828F}" srcOrd="0" destOrd="0" presId="urn:microsoft.com/office/officeart/2005/8/layout/hierarchy2"/>
    <dgm:cxn modelId="{F12CB810-CE12-4D5B-8474-8CA2B539C664}" type="presParOf" srcId="{977D3E18-FBDA-4E09-925A-BAC8C55E828F}" destId="{D38CBC01-8383-4450-B07C-2F39B00AE3E6}" srcOrd="0" destOrd="0" presId="urn:microsoft.com/office/officeart/2005/8/layout/hierarchy2"/>
    <dgm:cxn modelId="{4D866C8F-B8F8-480E-BB4D-1A9E9FDF27E6}" type="presParOf" srcId="{EB7917B7-1923-4637-9318-28A0FD857486}" destId="{2859CD57-3AF9-4B29-BBCF-44673D2A6792}" srcOrd="1" destOrd="0" presId="urn:microsoft.com/office/officeart/2005/8/layout/hierarchy2"/>
    <dgm:cxn modelId="{9EBBE9DF-53F7-42BB-9153-395B91B4C969}" type="presParOf" srcId="{2859CD57-3AF9-4B29-BBCF-44673D2A6792}" destId="{9030E364-BDD9-4829-A051-66AE7F8B0D28}" srcOrd="0" destOrd="0" presId="urn:microsoft.com/office/officeart/2005/8/layout/hierarchy2"/>
    <dgm:cxn modelId="{C8BE9F7F-5142-4E99-A5CA-926A4A77CF65}" type="presParOf" srcId="{2859CD57-3AF9-4B29-BBCF-44673D2A6792}" destId="{DD361E89-1030-402B-8518-843A6F042842}" srcOrd="1" destOrd="0" presId="urn:microsoft.com/office/officeart/2005/8/layout/hierarchy2"/>
    <dgm:cxn modelId="{741E106A-C86F-4294-B220-D345A328B3A1}" type="presParOf" srcId="{DD361E89-1030-402B-8518-843A6F042842}" destId="{980B1570-0591-4E1D-9A3A-5E936A811E4C}" srcOrd="0" destOrd="0" presId="urn:microsoft.com/office/officeart/2005/8/layout/hierarchy2"/>
    <dgm:cxn modelId="{57AFAA00-73CD-4DF9-AE89-4F53F1BB2395}" type="presParOf" srcId="{980B1570-0591-4E1D-9A3A-5E936A811E4C}" destId="{496664CD-0BA4-4ACE-B2FD-81F1A07FD161}" srcOrd="0" destOrd="0" presId="urn:microsoft.com/office/officeart/2005/8/layout/hierarchy2"/>
    <dgm:cxn modelId="{FC1102AB-9C13-4055-9C80-FE248BFCA6B3}" type="presParOf" srcId="{DD361E89-1030-402B-8518-843A6F042842}" destId="{BCBA81E3-23A1-468B-9125-270C2366466B}" srcOrd="1" destOrd="0" presId="urn:microsoft.com/office/officeart/2005/8/layout/hierarchy2"/>
    <dgm:cxn modelId="{8FB9B0CE-999F-44E8-B10F-EDA6BAD98714}" type="presParOf" srcId="{BCBA81E3-23A1-468B-9125-270C2366466B}" destId="{E92706F1-6BF9-4EA1-89B7-D6270C7BF960}" srcOrd="0" destOrd="0" presId="urn:microsoft.com/office/officeart/2005/8/layout/hierarchy2"/>
    <dgm:cxn modelId="{A9C34020-1C5F-4CB2-A3E7-AD33CC397229}" type="presParOf" srcId="{BCBA81E3-23A1-468B-9125-270C2366466B}" destId="{ECD08F4B-2F8C-4364-B8EC-CB26FBCD9549}" srcOrd="1" destOrd="0" presId="urn:microsoft.com/office/officeart/2005/8/layout/hierarchy2"/>
    <dgm:cxn modelId="{20E6DDFC-BBBF-4C81-BA24-4120C0509944}" type="presParOf" srcId="{DD361E89-1030-402B-8518-843A6F042842}" destId="{3AB9751B-638A-4139-902F-E103A1043E36}" srcOrd="2" destOrd="0" presId="urn:microsoft.com/office/officeart/2005/8/layout/hierarchy2"/>
    <dgm:cxn modelId="{70F9D676-633B-42B6-952B-DC3F5B765D5F}" type="presParOf" srcId="{3AB9751B-638A-4139-902F-E103A1043E36}" destId="{4FB77D54-06CB-4D36-901B-11E9E1DAD98A}" srcOrd="0" destOrd="0" presId="urn:microsoft.com/office/officeart/2005/8/layout/hierarchy2"/>
    <dgm:cxn modelId="{A120B372-CE16-4550-A2E3-FE6E7478DA94}" type="presParOf" srcId="{DD361E89-1030-402B-8518-843A6F042842}" destId="{985B3749-9D9D-4A9D-91D1-57BD5D444D21}" srcOrd="3" destOrd="0" presId="urn:microsoft.com/office/officeart/2005/8/layout/hierarchy2"/>
    <dgm:cxn modelId="{CE325778-6F7A-40DE-9FA2-921354368844}" type="presParOf" srcId="{985B3749-9D9D-4A9D-91D1-57BD5D444D21}" destId="{F2B878CB-E2A2-407E-8945-26139CA9CBB6}" srcOrd="0" destOrd="0" presId="urn:microsoft.com/office/officeart/2005/8/layout/hierarchy2"/>
    <dgm:cxn modelId="{35C35535-E110-4EAB-BEEE-EF7BB9C2A201}" type="presParOf" srcId="{985B3749-9D9D-4A9D-91D1-57BD5D444D21}" destId="{5232B9BD-D35F-40EC-A8E6-391C32CB3E97}" srcOrd="1" destOrd="0" presId="urn:microsoft.com/office/officeart/2005/8/layout/hierarchy2"/>
    <dgm:cxn modelId="{6736F108-58AC-479D-A59B-D7FBD5BB2326}" type="presParOf" srcId="{DD361E89-1030-402B-8518-843A6F042842}" destId="{672EFCE9-5DF5-4CE0-B38D-DB723102363C}" srcOrd="4" destOrd="0" presId="urn:microsoft.com/office/officeart/2005/8/layout/hierarchy2"/>
    <dgm:cxn modelId="{E00ECE4C-0729-4975-833B-AABF1916AA19}" type="presParOf" srcId="{672EFCE9-5DF5-4CE0-B38D-DB723102363C}" destId="{C249982D-2ED0-41A1-9913-CD4A6FD17568}" srcOrd="0" destOrd="0" presId="urn:microsoft.com/office/officeart/2005/8/layout/hierarchy2"/>
    <dgm:cxn modelId="{69FF1D6A-6E59-4F78-B7CC-089C246B6356}" type="presParOf" srcId="{DD361E89-1030-402B-8518-843A6F042842}" destId="{24048AC4-10A2-4634-92A2-78CD923E270F}" srcOrd="5" destOrd="0" presId="urn:microsoft.com/office/officeart/2005/8/layout/hierarchy2"/>
    <dgm:cxn modelId="{2E39E6AD-8A6F-44C7-94B8-CAEBF20074DB}" type="presParOf" srcId="{24048AC4-10A2-4634-92A2-78CD923E270F}" destId="{268AEFE5-DCBE-4F1B-8C73-27191554B46D}" srcOrd="0" destOrd="0" presId="urn:microsoft.com/office/officeart/2005/8/layout/hierarchy2"/>
    <dgm:cxn modelId="{8B9890F7-2177-4DE2-B820-50E217BF995D}" type="presParOf" srcId="{24048AC4-10A2-4634-92A2-78CD923E270F}" destId="{5092DA30-E30A-40B5-805B-05B05BC07A40}" srcOrd="1" destOrd="0" presId="urn:microsoft.com/office/officeart/2005/8/layout/hierarchy2"/>
    <dgm:cxn modelId="{0DE65B19-6598-484C-A66D-C206B7623C10}" type="presParOf" srcId="{EB7917B7-1923-4637-9318-28A0FD857486}" destId="{E222B88A-7CA6-4F64-991E-9092F3A88506}" srcOrd="2" destOrd="0" presId="urn:microsoft.com/office/officeart/2005/8/layout/hierarchy2"/>
    <dgm:cxn modelId="{8EFFFA1D-B42A-434B-9A4E-CE765B302EB1}" type="presParOf" srcId="{E222B88A-7CA6-4F64-991E-9092F3A88506}" destId="{5E5F7D71-A90E-48FB-B6E0-D96F44C2F6C2}" srcOrd="0" destOrd="0" presId="urn:microsoft.com/office/officeart/2005/8/layout/hierarchy2"/>
    <dgm:cxn modelId="{B36C1F1F-0BA0-499A-8333-0E2386166B3F}" type="presParOf" srcId="{EB7917B7-1923-4637-9318-28A0FD857486}" destId="{6D3C71F5-BF1B-4C70-A242-B89F4754E98D}" srcOrd="3" destOrd="0" presId="urn:microsoft.com/office/officeart/2005/8/layout/hierarchy2"/>
    <dgm:cxn modelId="{BE4F9433-F99D-4669-97D7-73948345D5B2}" type="presParOf" srcId="{6D3C71F5-BF1B-4C70-A242-B89F4754E98D}" destId="{02263BFF-10B9-45D9-B82A-56427B84D6A3}" srcOrd="0" destOrd="0" presId="urn:microsoft.com/office/officeart/2005/8/layout/hierarchy2"/>
    <dgm:cxn modelId="{4FAD0A40-BAFB-41A8-ADE4-77CA96820CF5}" type="presParOf" srcId="{6D3C71F5-BF1B-4C70-A242-B89F4754E98D}" destId="{F94C4CD3-32EF-42A8-9790-B4A654A016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99B309-B99E-4808-8794-19716F2F1C86}" type="doc">
      <dgm:prSet loTypeId="urn:microsoft.com/office/officeart/2008/layout/RadialCluster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413C69DB-1AD2-4251-AB53-C8476BE6C24F}">
      <dgm:prSet phldrT="[文本]" custT="1"/>
      <dgm:spPr/>
      <dgm:t>
        <a:bodyPr/>
        <a:lstStyle/>
        <a:p>
          <a:r>
            <a:rPr lang="zh-CN" altLang="en-US" sz="2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会员管理</a:t>
          </a:r>
          <a:endParaRPr lang="zh-CN" altLang="en-US" sz="2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7A827C-88D4-44A6-98AB-1C1424C1F1CF}" type="parTrans" cxnId="{533FD6D4-B4D3-429D-AD51-28CFCBD7F9F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3CBBBD-F4B4-44F0-9799-BC0CEF36FF95}" type="sibTrans" cxnId="{533FD6D4-B4D3-429D-AD51-28CFCBD7F9F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EDE062-5F85-4652-9149-1FBE62684DC7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未分组人群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CB7A71-2D47-4AA2-B88B-7DCCC0389A38}" type="parTrans" cxnId="{1B8DE7A8-7246-4882-A1A2-D1B88FAC407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537D66-6B37-48E7-B4C9-717E163815A3}" type="sibTrans" cxnId="{1B8DE7A8-7246-4882-A1A2-D1B88FAC407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29DF69-92B9-43CF-B141-5875E01345A1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老用户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CCBB4A-C725-48E0-BCCC-0C2A32A9D733}" type="parTrans" cxnId="{0574951E-23A9-433E-89C7-C24CB1C8FEC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32B9B9-59C1-4029-BEA6-EFA0BEF27156}" type="sibTrans" cxnId="{0574951E-23A9-433E-89C7-C24CB1C8FEC5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3B876A-6755-47B5-835A-E1F293EEBE3D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新用户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35952F-B685-4D68-8B51-26EEECF19645}" type="parTrans" cxnId="{E7E54F68-9268-4B64-A953-16F3AF27142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B8E90C-3B4C-42F6-99AB-A55F4A71B299}" type="sibTrans" cxnId="{E7E54F68-9268-4B64-A953-16F3AF27142D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5A313D-A64D-4A52-ABFF-A6E7A045491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男性用户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EFE691-296C-4E9C-A6E9-2A0039A319B7}" type="parTrans" cxnId="{997C6960-0E32-4C80-AF26-FE622D8D7BC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350AED-900E-4801-A3CD-1752F8E476C6}" type="sibTrans" cxnId="{997C6960-0E32-4C80-AF26-FE622D8D7BC4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28EA1-0159-49B0-B14E-005C5D0DC443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女性用户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E6A20-A422-4693-9C76-7A87BF5F32B4}" type="parTrans" cxnId="{B2D8BBE6-B4FE-4A5E-9DDD-018959CAC07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D3485D-E35F-4AA1-A61A-83190DE83DAC}" type="sibTrans" cxnId="{B2D8BBE6-B4FE-4A5E-9DDD-018959CAC07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9CAC07-0759-449B-BFDC-CE020A5433FE}">
      <dgm:prSet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396D4-9CB2-4F71-A9B5-6EAFD3CD497C}" type="parTrans" cxnId="{202EF6DA-042A-4355-9358-FC6667B2D0A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0398DA-5F2F-44DC-BD37-4FBB877EC255}" type="sibTrans" cxnId="{202EF6DA-042A-4355-9358-FC6667B2D0A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97348C-02C5-4FA1-9CE4-6F999A049414}" type="pres">
      <dgm:prSet presAssocID="{5D99B309-B99E-4808-8794-19716F2F1C8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34742530-5E76-4E81-8693-07B37F6CEEA3}" type="pres">
      <dgm:prSet presAssocID="{413C69DB-1AD2-4251-AB53-C8476BE6C24F}" presName="singleCycle" presStyleCnt="0"/>
      <dgm:spPr/>
    </dgm:pt>
    <dgm:pt modelId="{BE517651-8C38-4956-853E-431BFF6B12C5}" type="pres">
      <dgm:prSet presAssocID="{413C69DB-1AD2-4251-AB53-C8476BE6C24F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08D96C3-38AC-4BDE-ADCF-A834D08BA625}" type="pres">
      <dgm:prSet presAssocID="{86CB7A71-2D47-4AA2-B88B-7DCCC0389A38}" presName="Name56" presStyleLbl="parChTrans1D2" presStyleIdx="0" presStyleCnt="6"/>
      <dgm:spPr/>
      <dgm:t>
        <a:bodyPr/>
        <a:lstStyle/>
        <a:p>
          <a:endParaRPr lang="zh-CN" altLang="en-US"/>
        </a:p>
      </dgm:t>
    </dgm:pt>
    <dgm:pt modelId="{0CAE1971-2134-40F1-B3DB-6A3BCB346837}" type="pres">
      <dgm:prSet presAssocID="{57EDE062-5F85-4652-9149-1FBE62684DC7}" presName="text0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6B8FB9-503B-4890-A501-9583CE93FB39}" type="pres">
      <dgm:prSet presAssocID="{CECCBB4A-C725-48E0-BCCC-0C2A32A9D733}" presName="Name56" presStyleLbl="parChTrans1D2" presStyleIdx="1" presStyleCnt="6"/>
      <dgm:spPr/>
      <dgm:t>
        <a:bodyPr/>
        <a:lstStyle/>
        <a:p>
          <a:endParaRPr lang="zh-CN" altLang="en-US"/>
        </a:p>
      </dgm:t>
    </dgm:pt>
    <dgm:pt modelId="{2A43158A-4957-49A1-941B-0DDF520769BD}" type="pres">
      <dgm:prSet presAssocID="{5529DF69-92B9-43CF-B141-5875E01345A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BBE2D4-3703-4A15-B39D-4A7B0837777C}" type="pres">
      <dgm:prSet presAssocID="{F635952F-B685-4D68-8B51-26EEECF19645}" presName="Name56" presStyleLbl="parChTrans1D2" presStyleIdx="2" presStyleCnt="6"/>
      <dgm:spPr/>
      <dgm:t>
        <a:bodyPr/>
        <a:lstStyle/>
        <a:p>
          <a:endParaRPr lang="zh-CN" altLang="en-US"/>
        </a:p>
      </dgm:t>
    </dgm:pt>
    <dgm:pt modelId="{95F51E51-F62F-4CA6-BF27-C438F71B7F47}" type="pres">
      <dgm:prSet presAssocID="{F23B876A-6755-47B5-835A-E1F293EEBE3D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97B84-688F-4FCC-8581-FBA0E46D352A}" type="pres">
      <dgm:prSet presAssocID="{26EFE691-296C-4E9C-A6E9-2A0039A319B7}" presName="Name56" presStyleLbl="parChTrans1D2" presStyleIdx="3" presStyleCnt="6"/>
      <dgm:spPr/>
      <dgm:t>
        <a:bodyPr/>
        <a:lstStyle/>
        <a:p>
          <a:endParaRPr lang="zh-CN" altLang="en-US"/>
        </a:p>
      </dgm:t>
    </dgm:pt>
    <dgm:pt modelId="{DF35AB8B-AAF4-4B15-99E8-C895E3359F30}" type="pres">
      <dgm:prSet presAssocID="{9C5A313D-A64D-4A52-ABFF-A6E7A0454917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0129BD-E16F-43AD-8955-0409A5A37D0F}" type="pres">
      <dgm:prSet presAssocID="{B83E6A20-A422-4693-9C76-7A87BF5F32B4}" presName="Name56" presStyleLbl="parChTrans1D2" presStyleIdx="4" presStyleCnt="6"/>
      <dgm:spPr/>
      <dgm:t>
        <a:bodyPr/>
        <a:lstStyle/>
        <a:p>
          <a:endParaRPr lang="zh-CN" altLang="en-US"/>
        </a:p>
      </dgm:t>
    </dgm:pt>
    <dgm:pt modelId="{A8788F31-3370-44C8-8212-E0A08D2CB38C}" type="pres">
      <dgm:prSet presAssocID="{06F28EA1-0159-49B0-B14E-005C5D0DC443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0781F2-AD75-4E81-B025-8130FBDFABEF}" type="pres">
      <dgm:prSet presAssocID="{284396D4-9CB2-4F71-A9B5-6EAFD3CD497C}" presName="Name56" presStyleLbl="parChTrans1D2" presStyleIdx="5" presStyleCnt="6"/>
      <dgm:spPr/>
      <dgm:t>
        <a:bodyPr/>
        <a:lstStyle/>
        <a:p>
          <a:endParaRPr lang="zh-CN" altLang="en-US"/>
        </a:p>
      </dgm:t>
    </dgm:pt>
    <dgm:pt modelId="{F4A7D8BA-B35A-44EC-93A1-525809C89BD7}" type="pres">
      <dgm:prSet presAssocID="{8F9CAC07-0759-449B-BFDC-CE020A5433FE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521167-E197-4D30-9A28-BFF0FF13E993}" type="presOf" srcId="{F635952F-B685-4D68-8B51-26EEECF19645}" destId="{5EBBE2D4-3703-4A15-B39D-4A7B0837777C}" srcOrd="0" destOrd="0" presId="urn:microsoft.com/office/officeart/2008/layout/RadialCluster"/>
    <dgm:cxn modelId="{94C8BBF3-CDDC-4E21-B690-BC8F9543EB18}" type="presOf" srcId="{5D99B309-B99E-4808-8794-19716F2F1C86}" destId="{1B97348C-02C5-4FA1-9CE4-6F999A049414}" srcOrd="0" destOrd="0" presId="urn:microsoft.com/office/officeart/2008/layout/RadialCluster"/>
    <dgm:cxn modelId="{E7E54F68-9268-4B64-A953-16F3AF27142D}" srcId="{413C69DB-1AD2-4251-AB53-C8476BE6C24F}" destId="{F23B876A-6755-47B5-835A-E1F293EEBE3D}" srcOrd="2" destOrd="0" parTransId="{F635952F-B685-4D68-8B51-26EEECF19645}" sibTransId="{63B8E90C-3B4C-42F6-99AB-A55F4A71B299}"/>
    <dgm:cxn modelId="{50F2AE43-C937-497F-8776-948AB6F952C6}" type="presOf" srcId="{F23B876A-6755-47B5-835A-E1F293EEBE3D}" destId="{95F51E51-F62F-4CA6-BF27-C438F71B7F47}" srcOrd="0" destOrd="0" presId="urn:microsoft.com/office/officeart/2008/layout/RadialCluster"/>
    <dgm:cxn modelId="{59837E90-8EE5-4B27-9346-8A3AD531AF0C}" type="presOf" srcId="{9C5A313D-A64D-4A52-ABFF-A6E7A0454917}" destId="{DF35AB8B-AAF4-4B15-99E8-C895E3359F30}" srcOrd="0" destOrd="0" presId="urn:microsoft.com/office/officeart/2008/layout/RadialCluster"/>
    <dgm:cxn modelId="{2236B859-405D-4A9C-86FC-2193A5B36DE9}" type="presOf" srcId="{CECCBB4A-C725-48E0-BCCC-0C2A32A9D733}" destId="{296B8FB9-503B-4890-A501-9583CE93FB39}" srcOrd="0" destOrd="0" presId="urn:microsoft.com/office/officeart/2008/layout/RadialCluster"/>
    <dgm:cxn modelId="{DE90629E-1CB8-401C-92BC-42E81BC03187}" type="presOf" srcId="{8F9CAC07-0759-449B-BFDC-CE020A5433FE}" destId="{F4A7D8BA-B35A-44EC-93A1-525809C89BD7}" srcOrd="0" destOrd="0" presId="urn:microsoft.com/office/officeart/2008/layout/RadialCluster"/>
    <dgm:cxn modelId="{7B6B9F18-0110-433D-8093-438BBBFE4D94}" type="presOf" srcId="{5529DF69-92B9-43CF-B141-5875E01345A1}" destId="{2A43158A-4957-49A1-941B-0DDF520769BD}" srcOrd="0" destOrd="0" presId="urn:microsoft.com/office/officeart/2008/layout/RadialCluster"/>
    <dgm:cxn modelId="{1B8DE7A8-7246-4882-A1A2-D1B88FAC4074}" srcId="{413C69DB-1AD2-4251-AB53-C8476BE6C24F}" destId="{57EDE062-5F85-4652-9149-1FBE62684DC7}" srcOrd="0" destOrd="0" parTransId="{86CB7A71-2D47-4AA2-B88B-7DCCC0389A38}" sibTransId="{07537D66-6B37-48E7-B4C9-717E163815A3}"/>
    <dgm:cxn modelId="{533FD6D4-B4D3-429D-AD51-28CFCBD7F9F1}" srcId="{5D99B309-B99E-4808-8794-19716F2F1C86}" destId="{413C69DB-1AD2-4251-AB53-C8476BE6C24F}" srcOrd="0" destOrd="0" parTransId="{2F7A827C-88D4-44A6-98AB-1C1424C1F1CF}" sibTransId="{273CBBBD-F4B4-44F0-9799-BC0CEF36FF95}"/>
    <dgm:cxn modelId="{997C6960-0E32-4C80-AF26-FE622D8D7BC4}" srcId="{413C69DB-1AD2-4251-AB53-C8476BE6C24F}" destId="{9C5A313D-A64D-4A52-ABFF-A6E7A0454917}" srcOrd="3" destOrd="0" parTransId="{26EFE691-296C-4E9C-A6E9-2A0039A319B7}" sibTransId="{A7350AED-900E-4801-A3CD-1752F8E476C6}"/>
    <dgm:cxn modelId="{DEE5CFDA-15D5-4CA5-80C4-CDE175E69707}" type="presOf" srcId="{06F28EA1-0159-49B0-B14E-005C5D0DC443}" destId="{A8788F31-3370-44C8-8212-E0A08D2CB38C}" srcOrd="0" destOrd="0" presId="urn:microsoft.com/office/officeart/2008/layout/RadialCluster"/>
    <dgm:cxn modelId="{8B331774-0202-414D-B3A1-A16346BFFE41}" type="presOf" srcId="{413C69DB-1AD2-4251-AB53-C8476BE6C24F}" destId="{BE517651-8C38-4956-853E-431BFF6B12C5}" srcOrd="0" destOrd="0" presId="urn:microsoft.com/office/officeart/2008/layout/RadialCluster"/>
    <dgm:cxn modelId="{E4DCB4FC-89C8-4FC0-829F-686398392DB4}" type="presOf" srcId="{26EFE691-296C-4E9C-A6E9-2A0039A319B7}" destId="{23A97B84-688F-4FCC-8581-FBA0E46D352A}" srcOrd="0" destOrd="0" presId="urn:microsoft.com/office/officeart/2008/layout/RadialCluster"/>
    <dgm:cxn modelId="{B2D8BBE6-B4FE-4A5E-9DDD-018959CAC071}" srcId="{413C69DB-1AD2-4251-AB53-C8476BE6C24F}" destId="{06F28EA1-0159-49B0-B14E-005C5D0DC443}" srcOrd="4" destOrd="0" parTransId="{B83E6A20-A422-4693-9C76-7A87BF5F32B4}" sibTransId="{6AD3485D-E35F-4AA1-A61A-83190DE83DAC}"/>
    <dgm:cxn modelId="{0574951E-23A9-433E-89C7-C24CB1C8FEC5}" srcId="{413C69DB-1AD2-4251-AB53-C8476BE6C24F}" destId="{5529DF69-92B9-43CF-B141-5875E01345A1}" srcOrd="1" destOrd="0" parTransId="{CECCBB4A-C725-48E0-BCCC-0C2A32A9D733}" sibTransId="{0C32B9B9-59C1-4029-BEA6-EFA0BEF27156}"/>
    <dgm:cxn modelId="{C046DEB3-49D7-4145-9CA8-7B1703B4ADE4}" type="presOf" srcId="{57EDE062-5F85-4652-9149-1FBE62684DC7}" destId="{0CAE1971-2134-40F1-B3DB-6A3BCB346837}" srcOrd="0" destOrd="0" presId="urn:microsoft.com/office/officeart/2008/layout/RadialCluster"/>
    <dgm:cxn modelId="{402D110D-777E-42A1-AB01-34AF6E2A0CD7}" type="presOf" srcId="{284396D4-9CB2-4F71-A9B5-6EAFD3CD497C}" destId="{810781F2-AD75-4E81-B025-8130FBDFABEF}" srcOrd="0" destOrd="0" presId="urn:microsoft.com/office/officeart/2008/layout/RadialCluster"/>
    <dgm:cxn modelId="{A1A42C9C-FB11-4E56-83A8-7303789ACB05}" type="presOf" srcId="{B83E6A20-A422-4693-9C76-7A87BF5F32B4}" destId="{9C0129BD-E16F-43AD-8955-0409A5A37D0F}" srcOrd="0" destOrd="0" presId="urn:microsoft.com/office/officeart/2008/layout/RadialCluster"/>
    <dgm:cxn modelId="{E4CB1945-1041-491B-8D27-FF33CE565B64}" type="presOf" srcId="{86CB7A71-2D47-4AA2-B88B-7DCCC0389A38}" destId="{C08D96C3-38AC-4BDE-ADCF-A834D08BA625}" srcOrd="0" destOrd="0" presId="urn:microsoft.com/office/officeart/2008/layout/RadialCluster"/>
    <dgm:cxn modelId="{202EF6DA-042A-4355-9358-FC6667B2D0AF}" srcId="{413C69DB-1AD2-4251-AB53-C8476BE6C24F}" destId="{8F9CAC07-0759-449B-BFDC-CE020A5433FE}" srcOrd="5" destOrd="0" parTransId="{284396D4-9CB2-4F71-A9B5-6EAFD3CD497C}" sibTransId="{A70398DA-5F2F-44DC-BD37-4FBB877EC255}"/>
    <dgm:cxn modelId="{4B9CE6F6-DC85-4451-813D-7A70E320CA2A}" type="presParOf" srcId="{1B97348C-02C5-4FA1-9CE4-6F999A049414}" destId="{34742530-5E76-4E81-8693-07B37F6CEEA3}" srcOrd="0" destOrd="0" presId="urn:microsoft.com/office/officeart/2008/layout/RadialCluster"/>
    <dgm:cxn modelId="{75434CC2-0D3C-4811-8FC0-4069A5689DB4}" type="presParOf" srcId="{34742530-5E76-4E81-8693-07B37F6CEEA3}" destId="{BE517651-8C38-4956-853E-431BFF6B12C5}" srcOrd="0" destOrd="0" presId="urn:microsoft.com/office/officeart/2008/layout/RadialCluster"/>
    <dgm:cxn modelId="{D1DAF40E-9F13-4FE4-9F24-45F10F216880}" type="presParOf" srcId="{34742530-5E76-4E81-8693-07B37F6CEEA3}" destId="{C08D96C3-38AC-4BDE-ADCF-A834D08BA625}" srcOrd="1" destOrd="0" presId="urn:microsoft.com/office/officeart/2008/layout/RadialCluster"/>
    <dgm:cxn modelId="{0BB29098-3EE4-4C26-91B4-033099ED2E0E}" type="presParOf" srcId="{34742530-5E76-4E81-8693-07B37F6CEEA3}" destId="{0CAE1971-2134-40F1-B3DB-6A3BCB346837}" srcOrd="2" destOrd="0" presId="urn:microsoft.com/office/officeart/2008/layout/RadialCluster"/>
    <dgm:cxn modelId="{62F3D694-952E-40FA-9046-6769811E52BA}" type="presParOf" srcId="{34742530-5E76-4E81-8693-07B37F6CEEA3}" destId="{296B8FB9-503B-4890-A501-9583CE93FB39}" srcOrd="3" destOrd="0" presId="urn:microsoft.com/office/officeart/2008/layout/RadialCluster"/>
    <dgm:cxn modelId="{996AEB20-7035-4E33-A05E-E39F728F36CF}" type="presParOf" srcId="{34742530-5E76-4E81-8693-07B37F6CEEA3}" destId="{2A43158A-4957-49A1-941B-0DDF520769BD}" srcOrd="4" destOrd="0" presId="urn:microsoft.com/office/officeart/2008/layout/RadialCluster"/>
    <dgm:cxn modelId="{F42D44C1-E5EA-4B39-A2FE-4ED97BC47F5E}" type="presParOf" srcId="{34742530-5E76-4E81-8693-07B37F6CEEA3}" destId="{5EBBE2D4-3703-4A15-B39D-4A7B0837777C}" srcOrd="5" destOrd="0" presId="urn:microsoft.com/office/officeart/2008/layout/RadialCluster"/>
    <dgm:cxn modelId="{B75BAC23-FE50-49EE-A588-5A836CF2DEBB}" type="presParOf" srcId="{34742530-5E76-4E81-8693-07B37F6CEEA3}" destId="{95F51E51-F62F-4CA6-BF27-C438F71B7F47}" srcOrd="6" destOrd="0" presId="urn:microsoft.com/office/officeart/2008/layout/RadialCluster"/>
    <dgm:cxn modelId="{22284D91-3E1D-4635-8B0E-9F2C487B5F67}" type="presParOf" srcId="{34742530-5E76-4E81-8693-07B37F6CEEA3}" destId="{23A97B84-688F-4FCC-8581-FBA0E46D352A}" srcOrd="7" destOrd="0" presId="urn:microsoft.com/office/officeart/2008/layout/RadialCluster"/>
    <dgm:cxn modelId="{3D7CD0BC-CB42-4EA5-9F88-10BD4A60CC6E}" type="presParOf" srcId="{34742530-5E76-4E81-8693-07B37F6CEEA3}" destId="{DF35AB8B-AAF4-4B15-99E8-C895E3359F30}" srcOrd="8" destOrd="0" presId="urn:microsoft.com/office/officeart/2008/layout/RadialCluster"/>
    <dgm:cxn modelId="{A4E03EC9-271B-433E-8700-918A28FC59AE}" type="presParOf" srcId="{34742530-5E76-4E81-8693-07B37F6CEEA3}" destId="{9C0129BD-E16F-43AD-8955-0409A5A37D0F}" srcOrd="9" destOrd="0" presId="urn:microsoft.com/office/officeart/2008/layout/RadialCluster"/>
    <dgm:cxn modelId="{C8E3469F-EECB-4A91-B0EA-692A2FB8EC19}" type="presParOf" srcId="{34742530-5E76-4E81-8693-07B37F6CEEA3}" destId="{A8788F31-3370-44C8-8212-E0A08D2CB38C}" srcOrd="10" destOrd="0" presId="urn:microsoft.com/office/officeart/2008/layout/RadialCluster"/>
    <dgm:cxn modelId="{A6B916A4-A800-4420-A425-DB7C5FE4007C}" type="presParOf" srcId="{34742530-5E76-4E81-8693-07B37F6CEEA3}" destId="{810781F2-AD75-4E81-B025-8130FBDFABEF}" srcOrd="11" destOrd="0" presId="urn:microsoft.com/office/officeart/2008/layout/RadialCluster"/>
    <dgm:cxn modelId="{DC58AA06-A1E0-4DF2-B583-2AC8F65D6145}" type="presParOf" srcId="{34742530-5E76-4E81-8693-07B37F6CEEA3}" destId="{F4A7D8BA-B35A-44EC-93A1-525809C89BD7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6581D8-D8F9-4947-8C79-424E8F6EEB1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4FF9E5-1CFF-4444-B3D3-2B729AB42B61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你是新华文化广场会员吗？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2B4805-474E-48DF-8EC7-F7AC14F93432}" type="parTrans" cxnId="{7E78F0C1-EE06-4B70-A5AD-C68694FB073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C17955-F159-46D2-8CEE-8E383601B959}" type="sibTrans" cxnId="{7E78F0C1-EE06-4B70-A5AD-C68694FB0732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66FBD5-A8F8-431B-B400-38FD019B0947}" type="asst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小调查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4B93F-1C5F-44F7-90E3-AAF22B946DD9}" type="parTrans" cxnId="{0365432F-20AA-4BF8-87D4-2899AFCD4014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0200B8-A4BA-4138-B52A-B694BC190AC4}" type="sibTrans" cxnId="{0365432F-20AA-4BF8-87D4-2899AFCD4014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C2FFB8-C4E4-4F08-9CF0-27E558A7F5F9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F6E008-94F4-4525-9302-29C7BDA7A878}" type="parTrans" cxnId="{6A40A944-38E8-436E-BD01-E7E9FD9BCAA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CD8796-2F76-4F73-9F26-DFB6DE101850}" type="sibTrans" cxnId="{6A40A944-38E8-436E-BD01-E7E9FD9BCAAF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B11223-96D1-4377-90FE-7EB25C585B53}">
      <dgm:prSet phldrT="[文本]"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否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D613D9-41C1-4229-AE25-082F1508CE4B}" type="parTrans" cxnId="{6253D9D8-0CDF-425C-90E6-B216F51F58F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B7175-CAA4-4FDE-8F9B-B3B0750EFBCA}" type="sibTrans" cxnId="{6253D9D8-0CDF-425C-90E6-B216F51F58F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9D5B4C-34C8-45AE-BCCD-50507BDC54BD}" type="pres">
      <dgm:prSet presAssocID="{086581D8-D8F9-4947-8C79-424E8F6EEB1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B2F00AB-9C03-4906-9167-9C2EA7F1F06D}" type="pres">
      <dgm:prSet presAssocID="{AF4FF9E5-1CFF-4444-B3D3-2B729AB42B61}" presName="hierRoot1" presStyleCnt="0">
        <dgm:presLayoutVars>
          <dgm:hierBranch val="init"/>
        </dgm:presLayoutVars>
      </dgm:prSet>
      <dgm:spPr/>
    </dgm:pt>
    <dgm:pt modelId="{08E4DEC3-6AF8-4EFD-81F3-E73C65BAD20B}" type="pres">
      <dgm:prSet presAssocID="{AF4FF9E5-1CFF-4444-B3D3-2B729AB42B61}" presName="rootComposite1" presStyleCnt="0"/>
      <dgm:spPr/>
    </dgm:pt>
    <dgm:pt modelId="{AC939A98-539A-4506-808A-1C56E3AE60AF}" type="pres">
      <dgm:prSet presAssocID="{AF4FF9E5-1CFF-4444-B3D3-2B729AB42B6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B56BC2-88C0-46E4-91D5-255A37A083DC}" type="pres">
      <dgm:prSet presAssocID="{AF4FF9E5-1CFF-4444-B3D3-2B729AB42B61}" presName="topArc1" presStyleLbl="parChTrans1D1" presStyleIdx="0" presStyleCnt="8"/>
      <dgm:spPr/>
    </dgm:pt>
    <dgm:pt modelId="{42AFBD3A-069A-405C-8CC6-98779EDB9987}" type="pres">
      <dgm:prSet presAssocID="{AF4FF9E5-1CFF-4444-B3D3-2B729AB42B61}" presName="bottomArc1" presStyleLbl="parChTrans1D1" presStyleIdx="1" presStyleCnt="8"/>
      <dgm:spPr/>
    </dgm:pt>
    <dgm:pt modelId="{11BAEC23-72B9-435C-B4A4-E6B111705AAA}" type="pres">
      <dgm:prSet presAssocID="{AF4FF9E5-1CFF-4444-B3D3-2B729AB42B61}" presName="topConnNode1" presStyleLbl="node1" presStyleIdx="0" presStyleCnt="0"/>
      <dgm:spPr/>
      <dgm:t>
        <a:bodyPr/>
        <a:lstStyle/>
        <a:p>
          <a:endParaRPr lang="zh-CN" altLang="en-US"/>
        </a:p>
      </dgm:t>
    </dgm:pt>
    <dgm:pt modelId="{08CB0D8D-615B-43BB-93DC-0D79F7663DE3}" type="pres">
      <dgm:prSet presAssocID="{AF4FF9E5-1CFF-4444-B3D3-2B729AB42B61}" presName="hierChild2" presStyleCnt="0"/>
      <dgm:spPr/>
    </dgm:pt>
    <dgm:pt modelId="{E34982F2-9CE0-4E1D-A857-AD2475E966F3}" type="pres">
      <dgm:prSet presAssocID="{74F6E008-94F4-4525-9302-29C7BDA7A878}" presName="Name28" presStyleLbl="parChTrans1D2" presStyleIdx="0" presStyleCnt="3"/>
      <dgm:spPr/>
      <dgm:t>
        <a:bodyPr/>
        <a:lstStyle/>
        <a:p>
          <a:endParaRPr lang="zh-CN" altLang="en-US"/>
        </a:p>
      </dgm:t>
    </dgm:pt>
    <dgm:pt modelId="{AD329E42-4633-4A2C-A216-B962263EC889}" type="pres">
      <dgm:prSet presAssocID="{BEC2FFB8-C4E4-4F08-9CF0-27E558A7F5F9}" presName="hierRoot2" presStyleCnt="0">
        <dgm:presLayoutVars>
          <dgm:hierBranch val="init"/>
        </dgm:presLayoutVars>
      </dgm:prSet>
      <dgm:spPr/>
    </dgm:pt>
    <dgm:pt modelId="{4912E2F6-53B8-4FF9-9EDF-780183B2D246}" type="pres">
      <dgm:prSet presAssocID="{BEC2FFB8-C4E4-4F08-9CF0-27E558A7F5F9}" presName="rootComposite2" presStyleCnt="0"/>
      <dgm:spPr/>
    </dgm:pt>
    <dgm:pt modelId="{C512E9BD-738A-4C72-8B39-22B0E6567695}" type="pres">
      <dgm:prSet presAssocID="{BEC2FFB8-C4E4-4F08-9CF0-27E558A7F5F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A76C0E-9EE6-42BF-9982-8D678CA548F0}" type="pres">
      <dgm:prSet presAssocID="{BEC2FFB8-C4E4-4F08-9CF0-27E558A7F5F9}" presName="topArc2" presStyleLbl="parChTrans1D1" presStyleIdx="2" presStyleCnt="8"/>
      <dgm:spPr/>
    </dgm:pt>
    <dgm:pt modelId="{4AC14CAF-7836-467B-9E06-2EF8CAA30DEB}" type="pres">
      <dgm:prSet presAssocID="{BEC2FFB8-C4E4-4F08-9CF0-27E558A7F5F9}" presName="bottomArc2" presStyleLbl="parChTrans1D1" presStyleIdx="3" presStyleCnt="8"/>
      <dgm:spPr/>
    </dgm:pt>
    <dgm:pt modelId="{6EB14F0F-C8EC-4C04-BA34-B82633C3456A}" type="pres">
      <dgm:prSet presAssocID="{BEC2FFB8-C4E4-4F08-9CF0-27E558A7F5F9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894C897D-8AF4-45D3-81FD-EE38A336B651}" type="pres">
      <dgm:prSet presAssocID="{BEC2FFB8-C4E4-4F08-9CF0-27E558A7F5F9}" presName="hierChild4" presStyleCnt="0"/>
      <dgm:spPr/>
    </dgm:pt>
    <dgm:pt modelId="{36D2FD73-6F6C-4315-8AD3-9DD101D2E763}" type="pres">
      <dgm:prSet presAssocID="{BEC2FFB8-C4E4-4F08-9CF0-27E558A7F5F9}" presName="hierChild5" presStyleCnt="0"/>
      <dgm:spPr/>
    </dgm:pt>
    <dgm:pt modelId="{F5E10310-BCC2-420B-B09D-3A70622D0655}" type="pres">
      <dgm:prSet presAssocID="{20D613D9-41C1-4229-AE25-082F1508CE4B}" presName="Name28" presStyleLbl="parChTrans1D2" presStyleIdx="1" presStyleCnt="3"/>
      <dgm:spPr/>
      <dgm:t>
        <a:bodyPr/>
        <a:lstStyle/>
        <a:p>
          <a:endParaRPr lang="zh-CN" altLang="en-US"/>
        </a:p>
      </dgm:t>
    </dgm:pt>
    <dgm:pt modelId="{9346F0B9-8873-48FC-809C-303173E6ABCA}" type="pres">
      <dgm:prSet presAssocID="{3AB11223-96D1-4377-90FE-7EB25C585B53}" presName="hierRoot2" presStyleCnt="0">
        <dgm:presLayoutVars>
          <dgm:hierBranch val="init"/>
        </dgm:presLayoutVars>
      </dgm:prSet>
      <dgm:spPr/>
    </dgm:pt>
    <dgm:pt modelId="{8593D9BA-6080-4270-826B-44392B0F8E5D}" type="pres">
      <dgm:prSet presAssocID="{3AB11223-96D1-4377-90FE-7EB25C585B53}" presName="rootComposite2" presStyleCnt="0"/>
      <dgm:spPr/>
    </dgm:pt>
    <dgm:pt modelId="{6E7F32E0-A2C7-49B3-BF1E-9737A8E0B38D}" type="pres">
      <dgm:prSet presAssocID="{3AB11223-96D1-4377-90FE-7EB25C585B5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3171BA-8A2A-49F5-AB79-2F772385B563}" type="pres">
      <dgm:prSet presAssocID="{3AB11223-96D1-4377-90FE-7EB25C585B53}" presName="topArc2" presStyleLbl="parChTrans1D1" presStyleIdx="4" presStyleCnt="8"/>
      <dgm:spPr/>
    </dgm:pt>
    <dgm:pt modelId="{B7165F06-AD70-4E89-978A-8F33004ACDDD}" type="pres">
      <dgm:prSet presAssocID="{3AB11223-96D1-4377-90FE-7EB25C585B53}" presName="bottomArc2" presStyleLbl="parChTrans1D1" presStyleIdx="5" presStyleCnt="8"/>
      <dgm:spPr/>
    </dgm:pt>
    <dgm:pt modelId="{DFD476B0-5679-4D41-A132-90835C5A60D7}" type="pres">
      <dgm:prSet presAssocID="{3AB11223-96D1-4377-90FE-7EB25C585B53}" presName="topConnNode2" presStyleLbl="node2" presStyleIdx="0" presStyleCnt="0"/>
      <dgm:spPr/>
      <dgm:t>
        <a:bodyPr/>
        <a:lstStyle/>
        <a:p>
          <a:endParaRPr lang="zh-CN" altLang="en-US"/>
        </a:p>
      </dgm:t>
    </dgm:pt>
    <dgm:pt modelId="{BEE61CF7-2363-4397-A360-FA45CE607E79}" type="pres">
      <dgm:prSet presAssocID="{3AB11223-96D1-4377-90FE-7EB25C585B53}" presName="hierChild4" presStyleCnt="0"/>
      <dgm:spPr/>
    </dgm:pt>
    <dgm:pt modelId="{93F1AE9C-486B-4A24-8854-2024D525E56F}" type="pres">
      <dgm:prSet presAssocID="{3AB11223-96D1-4377-90FE-7EB25C585B53}" presName="hierChild5" presStyleCnt="0"/>
      <dgm:spPr/>
    </dgm:pt>
    <dgm:pt modelId="{9B5F6F5C-5F0E-4C16-974C-72F2B71EA6EF}" type="pres">
      <dgm:prSet presAssocID="{AF4FF9E5-1CFF-4444-B3D3-2B729AB42B61}" presName="hierChild3" presStyleCnt="0"/>
      <dgm:spPr/>
    </dgm:pt>
    <dgm:pt modelId="{EB1907AB-860F-4835-98C2-FF389BFE528A}" type="pres">
      <dgm:prSet presAssocID="{A914B93F-1C5F-44F7-90E3-AAF22B946DD9}" presName="Name101" presStyleLbl="parChTrans1D2" presStyleIdx="2" presStyleCnt="3"/>
      <dgm:spPr/>
      <dgm:t>
        <a:bodyPr/>
        <a:lstStyle/>
        <a:p>
          <a:endParaRPr lang="zh-CN" altLang="en-US"/>
        </a:p>
      </dgm:t>
    </dgm:pt>
    <dgm:pt modelId="{20F5F158-612B-44DC-9EB8-CB9C425ECB50}" type="pres">
      <dgm:prSet presAssocID="{5066FBD5-A8F8-431B-B400-38FD019B0947}" presName="hierRoot3" presStyleCnt="0">
        <dgm:presLayoutVars>
          <dgm:hierBranch val="init"/>
        </dgm:presLayoutVars>
      </dgm:prSet>
      <dgm:spPr/>
    </dgm:pt>
    <dgm:pt modelId="{65B9E601-1922-42DF-9C04-1FD52D5D62DF}" type="pres">
      <dgm:prSet presAssocID="{5066FBD5-A8F8-431B-B400-38FD019B0947}" presName="rootComposite3" presStyleCnt="0"/>
      <dgm:spPr/>
    </dgm:pt>
    <dgm:pt modelId="{66CF55F4-E5E8-492F-858D-A99C768DBAB1}" type="pres">
      <dgm:prSet presAssocID="{5066FBD5-A8F8-431B-B400-38FD019B0947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28C6E8-633D-4C81-83EE-A6A3738139E4}" type="pres">
      <dgm:prSet presAssocID="{5066FBD5-A8F8-431B-B400-38FD019B0947}" presName="topArc3" presStyleLbl="parChTrans1D1" presStyleIdx="6" presStyleCnt="8"/>
      <dgm:spPr/>
    </dgm:pt>
    <dgm:pt modelId="{D9207AD9-955F-4F71-BEEB-62083C608BF4}" type="pres">
      <dgm:prSet presAssocID="{5066FBD5-A8F8-431B-B400-38FD019B0947}" presName="bottomArc3" presStyleLbl="parChTrans1D1" presStyleIdx="7" presStyleCnt="8"/>
      <dgm:spPr/>
    </dgm:pt>
    <dgm:pt modelId="{B3DADFBB-AE6F-4D90-9B22-9DEE333B99E6}" type="pres">
      <dgm:prSet presAssocID="{5066FBD5-A8F8-431B-B400-38FD019B0947}" presName="topConnNode3" presStyleLbl="asst1" presStyleIdx="0" presStyleCnt="0"/>
      <dgm:spPr/>
      <dgm:t>
        <a:bodyPr/>
        <a:lstStyle/>
        <a:p>
          <a:endParaRPr lang="zh-CN" altLang="en-US"/>
        </a:p>
      </dgm:t>
    </dgm:pt>
    <dgm:pt modelId="{0B19F363-ADB2-42A3-9EAB-32ACA001FAEF}" type="pres">
      <dgm:prSet presAssocID="{5066FBD5-A8F8-431B-B400-38FD019B0947}" presName="hierChild6" presStyleCnt="0"/>
      <dgm:spPr/>
    </dgm:pt>
    <dgm:pt modelId="{676570B7-5271-4E73-BBBA-4CA4362C908C}" type="pres">
      <dgm:prSet presAssocID="{5066FBD5-A8F8-431B-B400-38FD019B0947}" presName="hierChild7" presStyleCnt="0"/>
      <dgm:spPr/>
    </dgm:pt>
  </dgm:ptLst>
  <dgm:cxnLst>
    <dgm:cxn modelId="{6253D9D8-0CDF-425C-90E6-B216F51F58FA}" srcId="{AF4FF9E5-1CFF-4444-B3D3-2B729AB42B61}" destId="{3AB11223-96D1-4377-90FE-7EB25C585B53}" srcOrd="2" destOrd="0" parTransId="{20D613D9-41C1-4229-AE25-082F1508CE4B}" sibTransId="{A1FB7175-CAA4-4FDE-8F9B-B3B0750EFBCA}"/>
    <dgm:cxn modelId="{BED98D5C-F957-46DE-AADD-B670D6F6A6A0}" type="presOf" srcId="{3AB11223-96D1-4377-90FE-7EB25C585B53}" destId="{DFD476B0-5679-4D41-A132-90835C5A60D7}" srcOrd="1" destOrd="0" presId="urn:microsoft.com/office/officeart/2008/layout/HalfCircleOrganizationChart"/>
    <dgm:cxn modelId="{FA80F592-C3E4-48ED-BC5A-7856A2C27FB3}" type="presOf" srcId="{3AB11223-96D1-4377-90FE-7EB25C585B53}" destId="{6E7F32E0-A2C7-49B3-BF1E-9737A8E0B38D}" srcOrd="0" destOrd="0" presId="urn:microsoft.com/office/officeart/2008/layout/HalfCircleOrganizationChart"/>
    <dgm:cxn modelId="{7E78F0C1-EE06-4B70-A5AD-C68694FB0732}" srcId="{086581D8-D8F9-4947-8C79-424E8F6EEB16}" destId="{AF4FF9E5-1CFF-4444-B3D3-2B729AB42B61}" srcOrd="0" destOrd="0" parTransId="{982B4805-474E-48DF-8EC7-F7AC14F93432}" sibTransId="{EDC17955-F159-46D2-8CEE-8E383601B959}"/>
    <dgm:cxn modelId="{AD77626C-ACC4-446D-9E2C-BB74D7BA6110}" type="presOf" srcId="{5066FBD5-A8F8-431B-B400-38FD019B0947}" destId="{66CF55F4-E5E8-492F-858D-A99C768DBAB1}" srcOrd="0" destOrd="0" presId="urn:microsoft.com/office/officeart/2008/layout/HalfCircleOrganizationChart"/>
    <dgm:cxn modelId="{8151E2B6-3EBD-4C6F-8C46-918246EA610C}" type="presOf" srcId="{BEC2FFB8-C4E4-4F08-9CF0-27E558A7F5F9}" destId="{C512E9BD-738A-4C72-8B39-22B0E6567695}" srcOrd="0" destOrd="0" presId="urn:microsoft.com/office/officeart/2008/layout/HalfCircleOrganizationChart"/>
    <dgm:cxn modelId="{E4BF0427-3710-434E-ADFE-685A93B27416}" type="presOf" srcId="{AF4FF9E5-1CFF-4444-B3D3-2B729AB42B61}" destId="{AC939A98-539A-4506-808A-1C56E3AE60AF}" srcOrd="0" destOrd="0" presId="urn:microsoft.com/office/officeart/2008/layout/HalfCircleOrganizationChart"/>
    <dgm:cxn modelId="{68E886A9-99F6-449B-9DA8-FEE34983033D}" type="presOf" srcId="{086581D8-D8F9-4947-8C79-424E8F6EEB16}" destId="{E39D5B4C-34C8-45AE-BCCD-50507BDC54BD}" srcOrd="0" destOrd="0" presId="urn:microsoft.com/office/officeart/2008/layout/HalfCircleOrganizationChart"/>
    <dgm:cxn modelId="{AA7C8E5C-46E8-43FB-B409-C4A44E18A754}" type="presOf" srcId="{74F6E008-94F4-4525-9302-29C7BDA7A878}" destId="{E34982F2-9CE0-4E1D-A857-AD2475E966F3}" srcOrd="0" destOrd="0" presId="urn:microsoft.com/office/officeart/2008/layout/HalfCircleOrganizationChart"/>
    <dgm:cxn modelId="{D7048B66-023C-4508-ABD9-0BD399B972CB}" type="presOf" srcId="{A914B93F-1C5F-44F7-90E3-AAF22B946DD9}" destId="{EB1907AB-860F-4835-98C2-FF389BFE528A}" srcOrd="0" destOrd="0" presId="urn:microsoft.com/office/officeart/2008/layout/HalfCircleOrganizationChart"/>
    <dgm:cxn modelId="{DF5D12AD-FAA2-4621-B926-DDDE5B41DCB8}" type="presOf" srcId="{5066FBD5-A8F8-431B-B400-38FD019B0947}" destId="{B3DADFBB-AE6F-4D90-9B22-9DEE333B99E6}" srcOrd="1" destOrd="0" presId="urn:microsoft.com/office/officeart/2008/layout/HalfCircleOrganizationChart"/>
    <dgm:cxn modelId="{438F7A82-04DC-4F21-9C4F-70073690A987}" type="presOf" srcId="{BEC2FFB8-C4E4-4F08-9CF0-27E558A7F5F9}" destId="{6EB14F0F-C8EC-4C04-BA34-B82633C3456A}" srcOrd="1" destOrd="0" presId="urn:microsoft.com/office/officeart/2008/layout/HalfCircleOrganizationChart"/>
    <dgm:cxn modelId="{2DC39EC9-B8AD-4D43-AF47-4F720B8BC58C}" type="presOf" srcId="{20D613D9-41C1-4229-AE25-082F1508CE4B}" destId="{F5E10310-BCC2-420B-B09D-3A70622D0655}" srcOrd="0" destOrd="0" presId="urn:microsoft.com/office/officeart/2008/layout/HalfCircleOrganizationChart"/>
    <dgm:cxn modelId="{6A40A944-38E8-436E-BD01-E7E9FD9BCAAF}" srcId="{AF4FF9E5-1CFF-4444-B3D3-2B729AB42B61}" destId="{BEC2FFB8-C4E4-4F08-9CF0-27E558A7F5F9}" srcOrd="1" destOrd="0" parTransId="{74F6E008-94F4-4525-9302-29C7BDA7A878}" sibTransId="{4FCD8796-2F76-4F73-9F26-DFB6DE101850}"/>
    <dgm:cxn modelId="{C90B06F3-35DA-41BA-9E21-9D97C28DFBE7}" type="presOf" srcId="{AF4FF9E5-1CFF-4444-B3D3-2B729AB42B61}" destId="{11BAEC23-72B9-435C-B4A4-E6B111705AAA}" srcOrd="1" destOrd="0" presId="urn:microsoft.com/office/officeart/2008/layout/HalfCircleOrganizationChart"/>
    <dgm:cxn modelId="{0365432F-20AA-4BF8-87D4-2899AFCD4014}" srcId="{AF4FF9E5-1CFF-4444-B3D3-2B729AB42B61}" destId="{5066FBD5-A8F8-431B-B400-38FD019B0947}" srcOrd="0" destOrd="0" parTransId="{A914B93F-1C5F-44F7-90E3-AAF22B946DD9}" sibTransId="{980200B8-A4BA-4138-B52A-B694BC190AC4}"/>
    <dgm:cxn modelId="{173F9E98-840E-43FE-9BE6-C50638F30CED}" type="presParOf" srcId="{E39D5B4C-34C8-45AE-BCCD-50507BDC54BD}" destId="{1B2F00AB-9C03-4906-9167-9C2EA7F1F06D}" srcOrd="0" destOrd="0" presId="urn:microsoft.com/office/officeart/2008/layout/HalfCircleOrganizationChart"/>
    <dgm:cxn modelId="{242F3A4E-707C-4F68-809F-783F5529A149}" type="presParOf" srcId="{1B2F00AB-9C03-4906-9167-9C2EA7F1F06D}" destId="{08E4DEC3-6AF8-4EFD-81F3-E73C65BAD20B}" srcOrd="0" destOrd="0" presId="urn:microsoft.com/office/officeart/2008/layout/HalfCircleOrganizationChart"/>
    <dgm:cxn modelId="{1120D8B8-6A43-495D-B0BD-CF9C4C79BFC7}" type="presParOf" srcId="{08E4DEC3-6AF8-4EFD-81F3-E73C65BAD20B}" destId="{AC939A98-539A-4506-808A-1C56E3AE60AF}" srcOrd="0" destOrd="0" presId="urn:microsoft.com/office/officeart/2008/layout/HalfCircleOrganizationChart"/>
    <dgm:cxn modelId="{35D65284-0FC8-48F9-9827-9E6D0D08E386}" type="presParOf" srcId="{08E4DEC3-6AF8-4EFD-81F3-E73C65BAD20B}" destId="{C2B56BC2-88C0-46E4-91D5-255A37A083DC}" srcOrd="1" destOrd="0" presId="urn:microsoft.com/office/officeart/2008/layout/HalfCircleOrganizationChart"/>
    <dgm:cxn modelId="{75792F63-15C6-4CA6-923A-C797E445C7F8}" type="presParOf" srcId="{08E4DEC3-6AF8-4EFD-81F3-E73C65BAD20B}" destId="{42AFBD3A-069A-405C-8CC6-98779EDB9987}" srcOrd="2" destOrd="0" presId="urn:microsoft.com/office/officeart/2008/layout/HalfCircleOrganizationChart"/>
    <dgm:cxn modelId="{DF6449D6-7FFB-46CB-A48C-A6061A6F0315}" type="presParOf" srcId="{08E4DEC3-6AF8-4EFD-81F3-E73C65BAD20B}" destId="{11BAEC23-72B9-435C-B4A4-E6B111705AAA}" srcOrd="3" destOrd="0" presId="urn:microsoft.com/office/officeart/2008/layout/HalfCircleOrganizationChart"/>
    <dgm:cxn modelId="{29B351B3-06E4-4916-9622-75AEA3881B69}" type="presParOf" srcId="{1B2F00AB-9C03-4906-9167-9C2EA7F1F06D}" destId="{08CB0D8D-615B-43BB-93DC-0D79F7663DE3}" srcOrd="1" destOrd="0" presId="urn:microsoft.com/office/officeart/2008/layout/HalfCircleOrganizationChart"/>
    <dgm:cxn modelId="{D4A5A8D9-9300-4EC8-8589-25251D1FADE2}" type="presParOf" srcId="{08CB0D8D-615B-43BB-93DC-0D79F7663DE3}" destId="{E34982F2-9CE0-4E1D-A857-AD2475E966F3}" srcOrd="0" destOrd="0" presId="urn:microsoft.com/office/officeart/2008/layout/HalfCircleOrganizationChart"/>
    <dgm:cxn modelId="{948B4576-5B8D-47BA-8219-AC0CD6E30C7C}" type="presParOf" srcId="{08CB0D8D-615B-43BB-93DC-0D79F7663DE3}" destId="{AD329E42-4633-4A2C-A216-B962263EC889}" srcOrd="1" destOrd="0" presId="urn:microsoft.com/office/officeart/2008/layout/HalfCircleOrganizationChart"/>
    <dgm:cxn modelId="{4E0D910A-5D91-4C43-9D42-A68C7DA7AC7C}" type="presParOf" srcId="{AD329E42-4633-4A2C-A216-B962263EC889}" destId="{4912E2F6-53B8-4FF9-9EDF-780183B2D246}" srcOrd="0" destOrd="0" presId="urn:microsoft.com/office/officeart/2008/layout/HalfCircleOrganizationChart"/>
    <dgm:cxn modelId="{01DBDF5A-861E-49A2-8FBA-0305CC8D15C9}" type="presParOf" srcId="{4912E2F6-53B8-4FF9-9EDF-780183B2D246}" destId="{C512E9BD-738A-4C72-8B39-22B0E6567695}" srcOrd="0" destOrd="0" presId="urn:microsoft.com/office/officeart/2008/layout/HalfCircleOrganizationChart"/>
    <dgm:cxn modelId="{DFF2456B-C8C8-4111-9311-5DD144E8DC91}" type="presParOf" srcId="{4912E2F6-53B8-4FF9-9EDF-780183B2D246}" destId="{F5A76C0E-9EE6-42BF-9982-8D678CA548F0}" srcOrd="1" destOrd="0" presId="urn:microsoft.com/office/officeart/2008/layout/HalfCircleOrganizationChart"/>
    <dgm:cxn modelId="{163FC525-A74D-4535-A81A-4FF7C45AD383}" type="presParOf" srcId="{4912E2F6-53B8-4FF9-9EDF-780183B2D246}" destId="{4AC14CAF-7836-467B-9E06-2EF8CAA30DEB}" srcOrd="2" destOrd="0" presId="urn:microsoft.com/office/officeart/2008/layout/HalfCircleOrganizationChart"/>
    <dgm:cxn modelId="{6CE741F7-F0D5-41B0-8D8F-4D97764160D1}" type="presParOf" srcId="{4912E2F6-53B8-4FF9-9EDF-780183B2D246}" destId="{6EB14F0F-C8EC-4C04-BA34-B82633C3456A}" srcOrd="3" destOrd="0" presId="urn:microsoft.com/office/officeart/2008/layout/HalfCircleOrganizationChart"/>
    <dgm:cxn modelId="{8D38151D-D0A0-44D9-BA8B-1257CB76CABA}" type="presParOf" srcId="{AD329E42-4633-4A2C-A216-B962263EC889}" destId="{894C897D-8AF4-45D3-81FD-EE38A336B651}" srcOrd="1" destOrd="0" presId="urn:microsoft.com/office/officeart/2008/layout/HalfCircleOrganizationChart"/>
    <dgm:cxn modelId="{208B230A-7023-4F83-A5CD-84AB131EE7BF}" type="presParOf" srcId="{AD329E42-4633-4A2C-A216-B962263EC889}" destId="{36D2FD73-6F6C-4315-8AD3-9DD101D2E763}" srcOrd="2" destOrd="0" presId="urn:microsoft.com/office/officeart/2008/layout/HalfCircleOrganizationChart"/>
    <dgm:cxn modelId="{02979D1F-BD06-463E-8FF3-1230349600A9}" type="presParOf" srcId="{08CB0D8D-615B-43BB-93DC-0D79F7663DE3}" destId="{F5E10310-BCC2-420B-B09D-3A70622D0655}" srcOrd="2" destOrd="0" presId="urn:microsoft.com/office/officeart/2008/layout/HalfCircleOrganizationChart"/>
    <dgm:cxn modelId="{293EA983-FDBB-4141-88E1-643F74FD8530}" type="presParOf" srcId="{08CB0D8D-615B-43BB-93DC-0D79F7663DE3}" destId="{9346F0B9-8873-48FC-809C-303173E6ABCA}" srcOrd="3" destOrd="0" presId="urn:microsoft.com/office/officeart/2008/layout/HalfCircleOrganizationChart"/>
    <dgm:cxn modelId="{7C595D0F-3F3D-4A5F-AA01-64F40891EA3D}" type="presParOf" srcId="{9346F0B9-8873-48FC-809C-303173E6ABCA}" destId="{8593D9BA-6080-4270-826B-44392B0F8E5D}" srcOrd="0" destOrd="0" presId="urn:microsoft.com/office/officeart/2008/layout/HalfCircleOrganizationChart"/>
    <dgm:cxn modelId="{F37649D4-13CE-48EB-8930-4F6187D8750A}" type="presParOf" srcId="{8593D9BA-6080-4270-826B-44392B0F8E5D}" destId="{6E7F32E0-A2C7-49B3-BF1E-9737A8E0B38D}" srcOrd="0" destOrd="0" presId="urn:microsoft.com/office/officeart/2008/layout/HalfCircleOrganizationChart"/>
    <dgm:cxn modelId="{EF94FFAD-C805-4C23-A24D-B4BFAAF1D475}" type="presParOf" srcId="{8593D9BA-6080-4270-826B-44392B0F8E5D}" destId="{903171BA-8A2A-49F5-AB79-2F772385B563}" srcOrd="1" destOrd="0" presId="urn:microsoft.com/office/officeart/2008/layout/HalfCircleOrganizationChart"/>
    <dgm:cxn modelId="{797754DC-1499-4321-AE65-F12DE3A18A4F}" type="presParOf" srcId="{8593D9BA-6080-4270-826B-44392B0F8E5D}" destId="{B7165F06-AD70-4E89-978A-8F33004ACDDD}" srcOrd="2" destOrd="0" presId="urn:microsoft.com/office/officeart/2008/layout/HalfCircleOrganizationChart"/>
    <dgm:cxn modelId="{CC2DD326-9E62-4639-8788-20053A5DD68D}" type="presParOf" srcId="{8593D9BA-6080-4270-826B-44392B0F8E5D}" destId="{DFD476B0-5679-4D41-A132-90835C5A60D7}" srcOrd="3" destOrd="0" presId="urn:microsoft.com/office/officeart/2008/layout/HalfCircleOrganizationChart"/>
    <dgm:cxn modelId="{86926A9D-8F48-4BBD-89C2-7A2303DFBD1B}" type="presParOf" srcId="{9346F0B9-8873-48FC-809C-303173E6ABCA}" destId="{BEE61CF7-2363-4397-A360-FA45CE607E79}" srcOrd="1" destOrd="0" presId="urn:microsoft.com/office/officeart/2008/layout/HalfCircleOrganizationChart"/>
    <dgm:cxn modelId="{B150D0DE-E518-4DA6-8A94-920958A5C794}" type="presParOf" srcId="{9346F0B9-8873-48FC-809C-303173E6ABCA}" destId="{93F1AE9C-486B-4A24-8854-2024D525E56F}" srcOrd="2" destOrd="0" presId="urn:microsoft.com/office/officeart/2008/layout/HalfCircleOrganizationChart"/>
    <dgm:cxn modelId="{0E059947-1FB0-4708-8414-0D3919306566}" type="presParOf" srcId="{1B2F00AB-9C03-4906-9167-9C2EA7F1F06D}" destId="{9B5F6F5C-5F0E-4C16-974C-72F2B71EA6EF}" srcOrd="2" destOrd="0" presId="urn:microsoft.com/office/officeart/2008/layout/HalfCircleOrganizationChart"/>
    <dgm:cxn modelId="{0478C630-D13B-4E68-B5BA-A43BE709180A}" type="presParOf" srcId="{9B5F6F5C-5F0E-4C16-974C-72F2B71EA6EF}" destId="{EB1907AB-860F-4835-98C2-FF389BFE528A}" srcOrd="0" destOrd="0" presId="urn:microsoft.com/office/officeart/2008/layout/HalfCircleOrganizationChart"/>
    <dgm:cxn modelId="{4871BD95-8AD0-49AC-9C88-CDE876C97A24}" type="presParOf" srcId="{9B5F6F5C-5F0E-4C16-974C-72F2B71EA6EF}" destId="{20F5F158-612B-44DC-9EB8-CB9C425ECB50}" srcOrd="1" destOrd="0" presId="urn:microsoft.com/office/officeart/2008/layout/HalfCircleOrganizationChart"/>
    <dgm:cxn modelId="{C8101509-1F5E-4C9B-9FAF-BD36C70DCA06}" type="presParOf" srcId="{20F5F158-612B-44DC-9EB8-CB9C425ECB50}" destId="{65B9E601-1922-42DF-9C04-1FD52D5D62DF}" srcOrd="0" destOrd="0" presId="urn:microsoft.com/office/officeart/2008/layout/HalfCircleOrganizationChart"/>
    <dgm:cxn modelId="{07E67E89-18A6-46E9-BC2B-6BB854E1AA52}" type="presParOf" srcId="{65B9E601-1922-42DF-9C04-1FD52D5D62DF}" destId="{66CF55F4-E5E8-492F-858D-A99C768DBAB1}" srcOrd="0" destOrd="0" presId="urn:microsoft.com/office/officeart/2008/layout/HalfCircleOrganizationChart"/>
    <dgm:cxn modelId="{D418D23F-6520-43D5-9BA9-7FF635CC473D}" type="presParOf" srcId="{65B9E601-1922-42DF-9C04-1FD52D5D62DF}" destId="{F628C6E8-633D-4C81-83EE-A6A3738139E4}" srcOrd="1" destOrd="0" presId="urn:microsoft.com/office/officeart/2008/layout/HalfCircleOrganizationChart"/>
    <dgm:cxn modelId="{2288D137-BEAE-42EF-975D-3F05720175E4}" type="presParOf" srcId="{65B9E601-1922-42DF-9C04-1FD52D5D62DF}" destId="{D9207AD9-955F-4F71-BEEB-62083C608BF4}" srcOrd="2" destOrd="0" presId="urn:microsoft.com/office/officeart/2008/layout/HalfCircleOrganizationChart"/>
    <dgm:cxn modelId="{40D87C12-F8DE-4766-BE15-827FBB8E7E58}" type="presParOf" srcId="{65B9E601-1922-42DF-9C04-1FD52D5D62DF}" destId="{B3DADFBB-AE6F-4D90-9B22-9DEE333B99E6}" srcOrd="3" destOrd="0" presId="urn:microsoft.com/office/officeart/2008/layout/HalfCircleOrganizationChart"/>
    <dgm:cxn modelId="{7850588D-E1A6-4285-9A58-A05A7718DC1A}" type="presParOf" srcId="{20F5F158-612B-44DC-9EB8-CB9C425ECB50}" destId="{0B19F363-ADB2-42A3-9EAB-32ACA001FAEF}" srcOrd="1" destOrd="0" presId="urn:microsoft.com/office/officeart/2008/layout/HalfCircleOrganizationChart"/>
    <dgm:cxn modelId="{C7E0E877-26BB-4766-A669-840FAA070B20}" type="presParOf" srcId="{20F5F158-612B-44DC-9EB8-CB9C425ECB50}" destId="{676570B7-5271-4E73-BBBA-4CA4362C908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9691B1-521E-4AAF-9446-4F1D3CA1DD66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D6CD9AD8-3553-4963-A3A3-A427ACD01DFA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广告画面推广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CB5E52D-A483-44C6-B9E4-2056E5ADB23B}" type="parTrans" cxnId="{8C18E342-2083-4F7A-BB33-F0AFE42869DD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0CC01563-21AE-406D-BFEB-02259AD01832}" type="sibTrans" cxnId="{8C18E342-2083-4F7A-BB33-F0AFE42869DD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3A85C710-9F59-4B65-979D-507205600D27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在广场所有的户外广告、吊旗、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X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展架、楼层导视等全部增加微信二维码。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2A24DF17-46C8-4F51-858F-185C014C9D85}" type="parTrans" cxnId="{71C3FE57-85E6-4DB9-918A-636E27EFC2D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45579003-0846-44D9-8D2B-0501B7F8CDE3}" type="sibTrans" cxnId="{71C3FE57-85E6-4DB9-918A-636E27EFC2D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75DC345C-9DEA-4C9D-B49C-C26255DCAB72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网络推广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B9B62B6-967C-4B6A-8DBB-705997D1FDC9}" type="parTrans" cxnId="{42E91A77-4468-4344-9B4A-A74C7311A3A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116E9D73-D570-4299-913D-8525AB81ABEC}" type="sibTrans" cxnId="{42E91A77-4468-4344-9B4A-A74C7311A3A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41065E2-57AB-4864-B461-0DF1A1F25EB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奖二维码通过</a:t>
          </a:r>
          <a:r>
            <a:rPr lang="en-US" altLang="zh-CN" sz="1600" dirty="0" smtClean="0"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群、论坛、微博大号、微信大号进行推广。吸引更多粉丝关注。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07AE73E5-94BC-4E31-88A7-EAF85D24E960}" type="parTrans" cxnId="{64383AF6-1917-40D1-81D5-82ADB16FD97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87EF7FE-5299-48FB-89DD-6AC0186FE672}" type="sibTrans" cxnId="{64383AF6-1917-40D1-81D5-82ADB16FD97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B52101E-B5C0-41EB-A8CE-40D8DDDDB932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异业联盟推广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B63D3B8-2750-4B65-9197-CE3534CF7BA3}" type="parTrans" cxnId="{57C5ED85-F0F5-4482-9BF3-16E6F720CDD0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2F46F860-7920-4B47-B9CA-9B61CA44E471}" type="sibTrans" cxnId="{57C5ED85-F0F5-4482-9BF3-16E6F720CDD0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870DAB97-50E9-4DFD-9B7F-337D0F35D14D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通过异业联盟合作平台，推广长虹国际广场官方微信。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CC7F0F23-EC35-4EA9-8856-25A86D5D66CF}" type="parTrans" cxnId="{23E1036B-0832-404E-B110-E28F01000048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56A9BD4-A8B5-4FB2-96FC-9E2BD9818242}" type="sibTrans" cxnId="{23E1036B-0832-404E-B110-E28F01000048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159CA2B-7302-4570-9100-2ACBB395C87F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活动营销</a:t>
          </a:r>
          <a:endParaRPr lang="zh-CN" altLang="en-US" sz="18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A71BD3F-3D62-47C8-96EA-6B20D236AF3B}" type="parTrans" cxnId="{19708180-567D-4B8D-B265-EA0BC76D733F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B788EE2-7C0A-430C-B28B-5BEEB519CAA5}" type="sibTrans" cxnId="{19708180-567D-4B8D-B265-EA0BC76D733F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B9A53DE-DFA8-4D93-A07C-79697F5CB2E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itchFamily="34" charset="-122"/>
              <a:ea typeface="微软雅黑" pitchFamily="34" charset="-122"/>
            </a:rPr>
            <a:t>通过活动营销的方式增加微信粉丝量。比如：关注即赠送礼品等。</a:t>
          </a:r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B144C760-0AE6-4472-BFA2-D28A7D359E03}" type="parTrans" cxnId="{723CC644-74EF-45E4-942E-25334E1871E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4510C3DC-0F9C-47C4-B011-28A3A640E680}" type="sibTrans" cxnId="{723CC644-74EF-45E4-942E-25334E1871E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4D25851-3B5C-42F0-9424-74419DB57AE3}" type="pres">
      <dgm:prSet presAssocID="{459691B1-521E-4AAF-9446-4F1D3CA1D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2B6AF6-610E-4708-917A-AB3973952A1A}" type="pres">
      <dgm:prSet presAssocID="{D6CD9AD8-3553-4963-A3A3-A427ACD01DF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67F24A-7D6F-4B55-B340-737201BAE585}" type="pres">
      <dgm:prSet presAssocID="{D6CD9AD8-3553-4963-A3A3-A427ACD01DF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736C20-D18B-443A-9C02-4C6D5B10B4D6}" type="pres">
      <dgm:prSet presAssocID="{75DC345C-9DEA-4C9D-B49C-C26255DCAB7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FEA9E-E337-458C-A2E2-E374D4A0F07B}" type="pres">
      <dgm:prSet presAssocID="{75DC345C-9DEA-4C9D-B49C-C26255DCAB72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312BEA-E8C5-42C7-A4BB-98B686C659D7}" type="pres">
      <dgm:prSet presAssocID="{FB52101E-B5C0-41EB-A8CE-40D8DDDDB93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DA0823-2A1D-4703-845F-FAFBFC22079A}" type="pres">
      <dgm:prSet presAssocID="{FB52101E-B5C0-41EB-A8CE-40D8DDDDB932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512CF9-69C8-4953-84FD-AB304FCF1248}" type="pres">
      <dgm:prSet presAssocID="{F159CA2B-7302-4570-9100-2ACBB395C87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1F9575-F9E5-470E-88E8-A85EEA401E6D}" type="pres">
      <dgm:prSet presAssocID="{F159CA2B-7302-4570-9100-2ACBB395C87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D4840F0-0E80-480C-95B1-EA6723E80AF1}" type="presOf" srcId="{870DAB97-50E9-4DFD-9B7F-337D0F35D14D}" destId="{1FDA0823-2A1D-4703-845F-FAFBFC22079A}" srcOrd="0" destOrd="0" presId="urn:microsoft.com/office/officeart/2005/8/layout/vList2"/>
    <dgm:cxn modelId="{336AA6ED-6C6D-463C-BAD2-AB7B7E00F66F}" type="presOf" srcId="{3A85C710-9F59-4B65-979D-507205600D27}" destId="{DA67F24A-7D6F-4B55-B340-737201BAE585}" srcOrd="0" destOrd="0" presId="urn:microsoft.com/office/officeart/2005/8/layout/vList2"/>
    <dgm:cxn modelId="{8C18E342-2083-4F7A-BB33-F0AFE42869DD}" srcId="{459691B1-521E-4AAF-9446-4F1D3CA1DD66}" destId="{D6CD9AD8-3553-4963-A3A3-A427ACD01DFA}" srcOrd="0" destOrd="0" parTransId="{0CB5E52D-A483-44C6-B9E4-2056E5ADB23B}" sibTransId="{0CC01563-21AE-406D-BFEB-02259AD01832}"/>
    <dgm:cxn modelId="{57C5ED85-F0F5-4482-9BF3-16E6F720CDD0}" srcId="{459691B1-521E-4AAF-9446-4F1D3CA1DD66}" destId="{FB52101E-B5C0-41EB-A8CE-40D8DDDDB932}" srcOrd="2" destOrd="0" parTransId="{BB63D3B8-2750-4B65-9197-CE3534CF7BA3}" sibTransId="{2F46F860-7920-4B47-B9CA-9B61CA44E471}"/>
    <dgm:cxn modelId="{71C3FE57-85E6-4DB9-918A-636E27EFC2DB}" srcId="{D6CD9AD8-3553-4963-A3A3-A427ACD01DFA}" destId="{3A85C710-9F59-4B65-979D-507205600D27}" srcOrd="0" destOrd="0" parTransId="{2A24DF17-46C8-4F51-858F-185C014C9D85}" sibTransId="{45579003-0846-44D9-8D2B-0501B7F8CDE3}"/>
    <dgm:cxn modelId="{0036BBDB-4DA9-4A5C-9026-1B67ECFF3FB3}" type="presOf" srcId="{541065E2-57AB-4864-B461-0DF1A1F25EB0}" destId="{882FEA9E-E337-458C-A2E2-E374D4A0F07B}" srcOrd="0" destOrd="0" presId="urn:microsoft.com/office/officeart/2005/8/layout/vList2"/>
    <dgm:cxn modelId="{EFB24544-347C-4451-866A-230EE751DBE8}" type="presOf" srcId="{75DC345C-9DEA-4C9D-B49C-C26255DCAB72}" destId="{62736C20-D18B-443A-9C02-4C6D5B10B4D6}" srcOrd="0" destOrd="0" presId="urn:microsoft.com/office/officeart/2005/8/layout/vList2"/>
    <dgm:cxn modelId="{64383AF6-1917-40D1-81D5-82ADB16FD97A}" srcId="{75DC345C-9DEA-4C9D-B49C-C26255DCAB72}" destId="{541065E2-57AB-4864-B461-0DF1A1F25EB0}" srcOrd="0" destOrd="0" parTransId="{07AE73E5-94BC-4E31-88A7-EAF85D24E960}" sibTransId="{F87EF7FE-5299-48FB-89DD-6AC0186FE672}"/>
    <dgm:cxn modelId="{B3EB54AC-D6F8-4EEF-9440-985E56BCE435}" type="presOf" srcId="{459691B1-521E-4AAF-9446-4F1D3CA1DD66}" destId="{A4D25851-3B5C-42F0-9424-74419DB57AE3}" srcOrd="0" destOrd="0" presId="urn:microsoft.com/office/officeart/2005/8/layout/vList2"/>
    <dgm:cxn modelId="{D876827F-8F11-44DB-8351-F00BB2EAEB19}" type="presOf" srcId="{F159CA2B-7302-4570-9100-2ACBB395C87F}" destId="{4F512CF9-69C8-4953-84FD-AB304FCF1248}" srcOrd="0" destOrd="0" presId="urn:microsoft.com/office/officeart/2005/8/layout/vList2"/>
    <dgm:cxn modelId="{9B1730F2-9CF2-4DD8-AB8C-9B04FE82A646}" type="presOf" srcId="{5B9A53DE-DFA8-4D93-A07C-79697F5CB2EB}" destId="{7A1F9575-F9E5-470E-88E8-A85EEA401E6D}" srcOrd="0" destOrd="0" presId="urn:microsoft.com/office/officeart/2005/8/layout/vList2"/>
    <dgm:cxn modelId="{723CC644-74EF-45E4-942E-25334E1871E7}" srcId="{F159CA2B-7302-4570-9100-2ACBB395C87F}" destId="{5B9A53DE-DFA8-4D93-A07C-79697F5CB2EB}" srcOrd="0" destOrd="0" parTransId="{B144C760-0AE6-4472-BFA2-D28A7D359E03}" sibTransId="{4510C3DC-0F9C-47C4-B011-28A3A640E680}"/>
    <dgm:cxn modelId="{19708180-567D-4B8D-B265-EA0BC76D733F}" srcId="{459691B1-521E-4AAF-9446-4F1D3CA1DD66}" destId="{F159CA2B-7302-4570-9100-2ACBB395C87F}" srcOrd="3" destOrd="0" parTransId="{4A71BD3F-3D62-47C8-96EA-6B20D236AF3B}" sibTransId="{EB788EE2-7C0A-430C-B28B-5BEEB519CAA5}"/>
    <dgm:cxn modelId="{23E1036B-0832-404E-B110-E28F01000048}" srcId="{FB52101E-B5C0-41EB-A8CE-40D8DDDDB932}" destId="{870DAB97-50E9-4DFD-9B7F-337D0F35D14D}" srcOrd="0" destOrd="0" parTransId="{CC7F0F23-EC35-4EA9-8856-25A86D5D66CF}" sibTransId="{556A9BD4-A8B5-4FB2-96FC-9E2BD9818242}"/>
    <dgm:cxn modelId="{33CAE607-837A-47E3-9DA7-1B02FF9CC99F}" type="presOf" srcId="{FB52101E-B5C0-41EB-A8CE-40D8DDDDB932}" destId="{04312BEA-E8C5-42C7-A4BB-98B686C659D7}" srcOrd="0" destOrd="0" presId="urn:microsoft.com/office/officeart/2005/8/layout/vList2"/>
    <dgm:cxn modelId="{42E91A77-4468-4344-9B4A-A74C7311A3AA}" srcId="{459691B1-521E-4AAF-9446-4F1D3CA1DD66}" destId="{75DC345C-9DEA-4C9D-B49C-C26255DCAB72}" srcOrd="1" destOrd="0" parTransId="{6B9B62B6-967C-4B6A-8DBB-705997D1FDC9}" sibTransId="{116E9D73-D570-4299-913D-8525AB81ABEC}"/>
    <dgm:cxn modelId="{9CA56209-206B-41D0-9CBA-7F35C037C447}" type="presOf" srcId="{D6CD9AD8-3553-4963-A3A3-A427ACD01DFA}" destId="{182B6AF6-610E-4708-917A-AB3973952A1A}" srcOrd="0" destOrd="0" presId="urn:microsoft.com/office/officeart/2005/8/layout/vList2"/>
    <dgm:cxn modelId="{0F6A83AD-1425-4F26-B131-100CE7291DE1}" type="presParOf" srcId="{A4D25851-3B5C-42F0-9424-74419DB57AE3}" destId="{182B6AF6-610E-4708-917A-AB3973952A1A}" srcOrd="0" destOrd="0" presId="urn:microsoft.com/office/officeart/2005/8/layout/vList2"/>
    <dgm:cxn modelId="{0FFF5F80-638F-46FB-BB7D-1288C240F911}" type="presParOf" srcId="{A4D25851-3B5C-42F0-9424-74419DB57AE3}" destId="{DA67F24A-7D6F-4B55-B340-737201BAE585}" srcOrd="1" destOrd="0" presId="urn:microsoft.com/office/officeart/2005/8/layout/vList2"/>
    <dgm:cxn modelId="{4E426585-7CCA-4386-BDD7-DB237620D437}" type="presParOf" srcId="{A4D25851-3B5C-42F0-9424-74419DB57AE3}" destId="{62736C20-D18B-443A-9C02-4C6D5B10B4D6}" srcOrd="2" destOrd="0" presId="urn:microsoft.com/office/officeart/2005/8/layout/vList2"/>
    <dgm:cxn modelId="{9C94345C-1212-4C27-8A36-04D2B8E858DC}" type="presParOf" srcId="{A4D25851-3B5C-42F0-9424-74419DB57AE3}" destId="{882FEA9E-E337-458C-A2E2-E374D4A0F07B}" srcOrd="3" destOrd="0" presId="urn:microsoft.com/office/officeart/2005/8/layout/vList2"/>
    <dgm:cxn modelId="{22216BAC-5426-4E08-81B6-EA2F3AA01065}" type="presParOf" srcId="{A4D25851-3B5C-42F0-9424-74419DB57AE3}" destId="{04312BEA-E8C5-42C7-A4BB-98B686C659D7}" srcOrd="4" destOrd="0" presId="urn:microsoft.com/office/officeart/2005/8/layout/vList2"/>
    <dgm:cxn modelId="{628B6400-6E3E-47D4-9348-BDB6159B56BD}" type="presParOf" srcId="{A4D25851-3B5C-42F0-9424-74419DB57AE3}" destId="{1FDA0823-2A1D-4703-845F-FAFBFC22079A}" srcOrd="5" destOrd="0" presId="urn:microsoft.com/office/officeart/2005/8/layout/vList2"/>
    <dgm:cxn modelId="{721003B5-DCC3-4552-AFA0-703F22789821}" type="presParOf" srcId="{A4D25851-3B5C-42F0-9424-74419DB57AE3}" destId="{4F512CF9-69C8-4953-84FD-AB304FCF1248}" srcOrd="6" destOrd="0" presId="urn:microsoft.com/office/officeart/2005/8/layout/vList2"/>
    <dgm:cxn modelId="{D6A5A023-F8C3-442A-B43A-778A369EFBA4}" type="presParOf" srcId="{A4D25851-3B5C-42F0-9424-74419DB57AE3}" destId="{7A1F9575-F9E5-470E-88E8-A85EEA401E6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B6AF6-610E-4708-917A-AB3973952A1A}">
      <dsp:nvSpPr>
        <dsp:cNvPr id="0" name=""/>
        <dsp:cNvSpPr/>
      </dsp:nvSpPr>
      <dsp:spPr>
        <a:xfrm>
          <a:off x="0" y="11106"/>
          <a:ext cx="8929750" cy="553410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活动营销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7015" y="38121"/>
        <a:ext cx="8875720" cy="499380"/>
      </dsp:txXfrm>
    </dsp:sp>
    <dsp:sp modelId="{DA67F24A-7D6F-4B55-B340-737201BAE585}">
      <dsp:nvSpPr>
        <dsp:cNvPr id="0" name=""/>
        <dsp:cNvSpPr/>
      </dsp:nvSpPr>
      <dsp:spPr>
        <a:xfrm>
          <a:off x="0" y="564516"/>
          <a:ext cx="892975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制造有吸引力的微信活动，通过多个渠道推送，吸引消费者参与，拉动粉丝增长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564516"/>
        <a:ext cx="8929750" cy="364320"/>
      </dsp:txXfrm>
    </dsp:sp>
    <dsp:sp modelId="{62736C20-D18B-443A-9C02-4C6D5B10B4D6}">
      <dsp:nvSpPr>
        <dsp:cNvPr id="0" name=""/>
        <dsp:cNvSpPr/>
      </dsp:nvSpPr>
      <dsp:spPr>
        <a:xfrm>
          <a:off x="0" y="928836"/>
          <a:ext cx="8929750" cy="553410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话题营销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7015" y="955851"/>
        <a:ext cx="8875720" cy="499380"/>
      </dsp:txXfrm>
    </dsp:sp>
    <dsp:sp modelId="{882FEA9E-E337-458C-A2E2-E374D4A0F07B}">
      <dsp:nvSpPr>
        <dsp:cNvPr id="0" name=""/>
        <dsp:cNvSpPr/>
      </dsp:nvSpPr>
      <dsp:spPr>
        <a:xfrm>
          <a:off x="0" y="1482246"/>
          <a:ext cx="892975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将品牌或产品包装成喜闻乐见且据传播力的内容，进行合理推送，吸引粉丝讨论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1482246"/>
        <a:ext cx="8929750" cy="364320"/>
      </dsp:txXfrm>
    </dsp:sp>
    <dsp:sp modelId="{04312BEA-E8C5-42C7-A4BB-98B686C659D7}">
      <dsp:nvSpPr>
        <dsp:cNvPr id="0" name=""/>
        <dsp:cNvSpPr/>
      </dsp:nvSpPr>
      <dsp:spPr>
        <a:xfrm>
          <a:off x="0" y="1846566"/>
          <a:ext cx="8929750" cy="553410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借势营销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7015" y="1873581"/>
        <a:ext cx="8875720" cy="499380"/>
      </dsp:txXfrm>
    </dsp:sp>
    <dsp:sp modelId="{1FDA0823-2A1D-4703-845F-FAFBFC22079A}">
      <dsp:nvSpPr>
        <dsp:cNvPr id="0" name=""/>
        <dsp:cNvSpPr/>
      </dsp:nvSpPr>
      <dsp:spPr>
        <a:xfrm>
          <a:off x="0" y="2399976"/>
          <a:ext cx="8929750" cy="67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及时了解最新的社会性话题，包括政策、娱乐、时令等诸多方面，与品牌和产品特点进行融合包装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399976"/>
        <a:ext cx="8929750" cy="671715"/>
      </dsp:txXfrm>
    </dsp:sp>
    <dsp:sp modelId="{4F512CF9-69C8-4953-84FD-AB304FCF1248}">
      <dsp:nvSpPr>
        <dsp:cNvPr id="0" name=""/>
        <dsp:cNvSpPr/>
      </dsp:nvSpPr>
      <dsp:spPr>
        <a:xfrm>
          <a:off x="0" y="3071691"/>
          <a:ext cx="8929750" cy="553410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客服营销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7015" y="3098706"/>
        <a:ext cx="8875720" cy="499380"/>
      </dsp:txXfrm>
    </dsp:sp>
    <dsp:sp modelId="{7A1F9575-F9E5-470E-88E8-A85EEA401E6D}">
      <dsp:nvSpPr>
        <dsp:cNvPr id="0" name=""/>
        <dsp:cNvSpPr/>
      </dsp:nvSpPr>
      <dsp:spPr>
        <a:xfrm>
          <a:off x="0" y="3625101"/>
          <a:ext cx="892975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为微信粉丝提供高质量的客户服务，体现品牌人性化关怀和沟通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625101"/>
        <a:ext cx="8929750" cy="36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5048-292B-4C4D-8D8A-9A6201C12533}">
      <dsp:nvSpPr>
        <dsp:cNvPr id="0" name=""/>
        <dsp:cNvSpPr/>
      </dsp:nvSpPr>
      <dsp:spPr>
        <a:xfrm>
          <a:off x="4860925" y="1387513"/>
          <a:ext cx="1678285" cy="582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272"/>
              </a:lnTo>
              <a:lnTo>
                <a:pt x="1678285" y="291272"/>
              </a:lnTo>
              <a:lnTo>
                <a:pt x="1678285" y="582545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8A89E-8006-4C64-B122-33E40DFDD20B}">
      <dsp:nvSpPr>
        <dsp:cNvPr id="0" name=""/>
        <dsp:cNvSpPr/>
      </dsp:nvSpPr>
      <dsp:spPr>
        <a:xfrm>
          <a:off x="3182639" y="1387513"/>
          <a:ext cx="1678285" cy="582545"/>
        </a:xfrm>
        <a:custGeom>
          <a:avLst/>
          <a:gdLst/>
          <a:ahLst/>
          <a:cxnLst/>
          <a:rect l="0" t="0" r="0" b="0"/>
          <a:pathLst>
            <a:path>
              <a:moveTo>
                <a:pt x="1678285" y="0"/>
              </a:moveTo>
              <a:lnTo>
                <a:pt x="1678285" y="291272"/>
              </a:lnTo>
              <a:lnTo>
                <a:pt x="0" y="291272"/>
              </a:lnTo>
              <a:lnTo>
                <a:pt x="0" y="582545"/>
              </a:lnTo>
            </a:path>
          </a:pathLst>
        </a:cu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5D772-7092-441B-A682-0199A1DCE26F}">
      <dsp:nvSpPr>
        <dsp:cNvPr id="0" name=""/>
        <dsp:cNvSpPr/>
      </dsp:nvSpPr>
      <dsp:spPr>
        <a:xfrm>
          <a:off x="3282198" y="500"/>
          <a:ext cx="3157452" cy="1387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日常运营内容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82198" y="500"/>
        <a:ext cx="3157452" cy="1387013"/>
      </dsp:txXfrm>
    </dsp:sp>
    <dsp:sp modelId="{FBB8DE5F-3039-48C0-8CC8-D77BEA67880F}">
      <dsp:nvSpPr>
        <dsp:cNvPr id="0" name=""/>
        <dsp:cNvSpPr/>
      </dsp:nvSpPr>
      <dsp:spPr>
        <a:xfrm>
          <a:off x="1795625" y="1970058"/>
          <a:ext cx="2774026" cy="13870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日常文案、活动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795625" y="1970058"/>
        <a:ext cx="2774026" cy="1387013"/>
      </dsp:txXfrm>
    </dsp:sp>
    <dsp:sp modelId="{7EB800BC-9C62-4691-AF22-4CA034612738}">
      <dsp:nvSpPr>
        <dsp:cNvPr id="0" name=""/>
        <dsp:cNvSpPr/>
      </dsp:nvSpPr>
      <dsp:spPr>
        <a:xfrm>
          <a:off x="5152197" y="1970058"/>
          <a:ext cx="2774026" cy="13870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客服管理系统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152197" y="1970058"/>
        <a:ext cx="2774026" cy="1387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7795A-445D-43E0-ACE8-07355F181D7D}">
      <dsp:nvSpPr>
        <dsp:cNvPr id="0" name=""/>
        <dsp:cNvSpPr/>
      </dsp:nvSpPr>
      <dsp:spPr>
        <a:xfrm>
          <a:off x="5890" y="2753843"/>
          <a:ext cx="1221873" cy="610936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智能回复</a:t>
          </a:r>
          <a:endParaRPr lang="zh-CN" alt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784" y="2771737"/>
        <a:ext cx="1186085" cy="575148"/>
      </dsp:txXfrm>
    </dsp:sp>
    <dsp:sp modelId="{C81FEF8E-536C-4AFD-BA25-6821D338EC29}">
      <dsp:nvSpPr>
        <dsp:cNvPr id="0" name=""/>
        <dsp:cNvSpPr/>
      </dsp:nvSpPr>
      <dsp:spPr>
        <a:xfrm rot="17373796">
          <a:off x="742330" y="2360986"/>
          <a:ext cx="1459617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1459617" y="10646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35648" y="2335142"/>
        <a:ext cx="72980" cy="72980"/>
      </dsp:txXfrm>
    </dsp:sp>
    <dsp:sp modelId="{7FA8B9E3-A30F-41EA-81B1-FFBD9DD4114E}">
      <dsp:nvSpPr>
        <dsp:cNvPr id="0" name=""/>
        <dsp:cNvSpPr/>
      </dsp:nvSpPr>
      <dsp:spPr>
        <a:xfrm>
          <a:off x="1716514" y="1378486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信息导航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4408" y="1396380"/>
        <a:ext cx="1186085" cy="575148"/>
      </dsp:txXfrm>
    </dsp:sp>
    <dsp:sp modelId="{91FCDF1E-2AC1-4B3F-A8FC-C4E788994EE3}">
      <dsp:nvSpPr>
        <dsp:cNvPr id="0" name=""/>
        <dsp:cNvSpPr/>
      </dsp:nvSpPr>
      <dsp:spPr>
        <a:xfrm rot="17770629">
          <a:off x="2628810" y="1176173"/>
          <a:ext cx="1107903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1107903" y="106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5065" y="1159121"/>
        <a:ext cx="55395" cy="55395"/>
      </dsp:txXfrm>
    </dsp:sp>
    <dsp:sp modelId="{FB74CD72-F7B7-4138-BDB9-BFC0D3F81935}">
      <dsp:nvSpPr>
        <dsp:cNvPr id="0" name=""/>
        <dsp:cNvSpPr/>
      </dsp:nvSpPr>
      <dsp:spPr>
        <a:xfrm>
          <a:off x="3427137" y="384215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A-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关于新华文化广场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5031" y="402109"/>
        <a:ext cx="1186085" cy="575148"/>
      </dsp:txXfrm>
    </dsp:sp>
    <dsp:sp modelId="{EB645299-6FB6-4EED-9D51-3903280965DA}">
      <dsp:nvSpPr>
        <dsp:cNvPr id="0" name=""/>
        <dsp:cNvSpPr/>
      </dsp:nvSpPr>
      <dsp:spPr>
        <a:xfrm>
          <a:off x="4649011" y="679037"/>
          <a:ext cx="488749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488749" y="10646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81167" y="677465"/>
        <a:ext cx="24437" cy="24437"/>
      </dsp:txXfrm>
    </dsp:sp>
    <dsp:sp modelId="{139D53E3-D1A7-445B-B5AA-A8626E5E0D6B}">
      <dsp:nvSpPr>
        <dsp:cNvPr id="0" name=""/>
        <dsp:cNvSpPr/>
      </dsp:nvSpPr>
      <dsp:spPr>
        <a:xfrm>
          <a:off x="5137760" y="73199"/>
          <a:ext cx="3573699" cy="1232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</a:t>
          </a: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”了解新华文化广场故事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</a:t>
          </a: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”查看联系方式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73872" y="109311"/>
        <a:ext cx="3501475" cy="1160744"/>
      </dsp:txXfrm>
    </dsp:sp>
    <dsp:sp modelId="{ACE47DE9-DEBD-4B71-9CF3-A2110DA4D5FC}">
      <dsp:nvSpPr>
        <dsp:cNvPr id="0" name=""/>
        <dsp:cNvSpPr/>
      </dsp:nvSpPr>
      <dsp:spPr>
        <a:xfrm rot="1849765">
          <a:off x="2898174" y="1819155"/>
          <a:ext cx="569175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569175" y="106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68533" y="1815572"/>
        <a:ext cx="28458" cy="28458"/>
      </dsp:txXfrm>
    </dsp:sp>
    <dsp:sp modelId="{9A811DDA-ADC6-4AC6-89BA-496E16650EC3}">
      <dsp:nvSpPr>
        <dsp:cNvPr id="0" name=""/>
        <dsp:cNvSpPr/>
      </dsp:nvSpPr>
      <dsp:spPr>
        <a:xfrm>
          <a:off x="3427137" y="1670179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B-</a:t>
          </a: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优惠信息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5031" y="1688073"/>
        <a:ext cx="1186085" cy="575148"/>
      </dsp:txXfrm>
    </dsp:sp>
    <dsp:sp modelId="{A9869D70-399C-4E7C-BA7B-9F55DBEC2A02}">
      <dsp:nvSpPr>
        <dsp:cNvPr id="0" name=""/>
        <dsp:cNvSpPr/>
      </dsp:nvSpPr>
      <dsp:spPr>
        <a:xfrm>
          <a:off x="4649011" y="1965001"/>
          <a:ext cx="488749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488749" y="10646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81167" y="1963429"/>
        <a:ext cx="24437" cy="24437"/>
      </dsp:txXfrm>
    </dsp:sp>
    <dsp:sp modelId="{72DB9866-91D2-47EF-A2C7-E97DE80E6B91}">
      <dsp:nvSpPr>
        <dsp:cNvPr id="0" name=""/>
        <dsp:cNvSpPr/>
      </dsp:nvSpPr>
      <dsp:spPr>
        <a:xfrm>
          <a:off x="5137760" y="1397808"/>
          <a:ext cx="3623967" cy="11556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回复“折扣”查看打折商品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回复“促销”查看本周促销商品</a:t>
          </a:r>
          <a:endParaRPr lang="en-US" altLang="zh-CN" sz="1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71609" y="1431657"/>
        <a:ext cx="3556269" cy="1087980"/>
      </dsp:txXfrm>
    </dsp:sp>
    <dsp:sp modelId="{1D0352FD-FEF2-4B1D-82C5-9EB7B70E1540}">
      <dsp:nvSpPr>
        <dsp:cNvPr id="0" name=""/>
        <dsp:cNvSpPr/>
      </dsp:nvSpPr>
      <dsp:spPr>
        <a:xfrm rot="3829371">
          <a:off x="2628810" y="2170443"/>
          <a:ext cx="1107903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1107903" y="106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55065" y="2153392"/>
        <a:ext cx="55395" cy="55395"/>
      </dsp:txXfrm>
    </dsp:sp>
    <dsp:sp modelId="{2AA90495-68E0-4F95-9290-FEF3AF65CB21}">
      <dsp:nvSpPr>
        <dsp:cNvPr id="0" name=""/>
        <dsp:cNvSpPr/>
      </dsp:nvSpPr>
      <dsp:spPr>
        <a:xfrm>
          <a:off x="3427137" y="2372757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5031" y="2390651"/>
        <a:ext cx="1186085" cy="575148"/>
      </dsp:txXfrm>
    </dsp:sp>
    <dsp:sp modelId="{C43C295D-D62D-41B5-84E4-4CF82B0E20FB}">
      <dsp:nvSpPr>
        <dsp:cNvPr id="0" name=""/>
        <dsp:cNvSpPr/>
      </dsp:nvSpPr>
      <dsp:spPr>
        <a:xfrm rot="4226204">
          <a:off x="742330" y="3736344"/>
          <a:ext cx="1459617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1459617" y="10646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35648" y="3710500"/>
        <a:ext cx="72980" cy="72980"/>
      </dsp:txXfrm>
    </dsp:sp>
    <dsp:sp modelId="{DBCB1699-3277-437B-BF87-8EF2E2F4BD65}">
      <dsp:nvSpPr>
        <dsp:cNvPr id="0" name=""/>
        <dsp:cNvSpPr/>
      </dsp:nvSpPr>
      <dsp:spPr>
        <a:xfrm>
          <a:off x="1716514" y="4129200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关键词应答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34408" y="4147094"/>
        <a:ext cx="1186085" cy="575148"/>
      </dsp:txXfrm>
    </dsp:sp>
    <dsp:sp modelId="{977D3E18-FBDA-4E09-925A-BAC8C55E828F}">
      <dsp:nvSpPr>
        <dsp:cNvPr id="0" name=""/>
        <dsp:cNvSpPr/>
      </dsp:nvSpPr>
      <dsp:spPr>
        <a:xfrm rot="19457599">
          <a:off x="2881814" y="4248378"/>
          <a:ext cx="601896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601896" y="106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67715" y="4243977"/>
        <a:ext cx="30094" cy="30094"/>
      </dsp:txXfrm>
    </dsp:sp>
    <dsp:sp modelId="{9030E364-BDD9-4829-A051-66AE7F8B0D28}">
      <dsp:nvSpPr>
        <dsp:cNvPr id="0" name=""/>
        <dsp:cNvSpPr/>
      </dsp:nvSpPr>
      <dsp:spPr>
        <a:xfrm>
          <a:off x="3427137" y="3777911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日常招呼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5031" y="3795805"/>
        <a:ext cx="1186085" cy="575148"/>
      </dsp:txXfrm>
    </dsp:sp>
    <dsp:sp modelId="{980B1570-0591-4E1D-9A3A-5E936A811E4C}">
      <dsp:nvSpPr>
        <dsp:cNvPr id="0" name=""/>
        <dsp:cNvSpPr/>
      </dsp:nvSpPr>
      <dsp:spPr>
        <a:xfrm rot="18289469">
          <a:off x="4465457" y="3721445"/>
          <a:ext cx="855856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855856" y="10646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71989" y="3710695"/>
        <a:ext cx="42792" cy="42792"/>
      </dsp:txXfrm>
    </dsp:sp>
    <dsp:sp modelId="{E92706F1-6BF9-4EA1-89B7-D6270C7BF960}">
      <dsp:nvSpPr>
        <dsp:cNvPr id="0" name=""/>
        <dsp:cNvSpPr/>
      </dsp:nvSpPr>
      <dsp:spPr>
        <a:xfrm>
          <a:off x="5137760" y="3075334"/>
          <a:ext cx="3785340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发送“无聊”，收到最新段子或小故事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55654" y="3093228"/>
        <a:ext cx="3749552" cy="575148"/>
      </dsp:txXfrm>
    </dsp:sp>
    <dsp:sp modelId="{3AB9751B-638A-4139-902F-E103A1043E36}">
      <dsp:nvSpPr>
        <dsp:cNvPr id="0" name=""/>
        <dsp:cNvSpPr/>
      </dsp:nvSpPr>
      <dsp:spPr>
        <a:xfrm>
          <a:off x="4649011" y="4072734"/>
          <a:ext cx="488749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488749" y="10646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81167" y="4071161"/>
        <a:ext cx="24437" cy="24437"/>
      </dsp:txXfrm>
    </dsp:sp>
    <dsp:sp modelId="{F2B878CB-E2A2-407E-8945-26139CA9CBB6}">
      <dsp:nvSpPr>
        <dsp:cNvPr id="0" name=""/>
        <dsp:cNvSpPr/>
      </dsp:nvSpPr>
      <dsp:spPr>
        <a:xfrm>
          <a:off x="5137760" y="3777911"/>
          <a:ext cx="3607887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发送“购物”，收到近期优惠信息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55654" y="3795805"/>
        <a:ext cx="3572099" cy="575148"/>
      </dsp:txXfrm>
    </dsp:sp>
    <dsp:sp modelId="{672EFCE9-5DF5-4CE0-B38D-DB723102363C}">
      <dsp:nvSpPr>
        <dsp:cNvPr id="0" name=""/>
        <dsp:cNvSpPr/>
      </dsp:nvSpPr>
      <dsp:spPr>
        <a:xfrm rot="3310531">
          <a:off x="4465457" y="4424022"/>
          <a:ext cx="855856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855856" y="10646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71989" y="4413272"/>
        <a:ext cx="42792" cy="42792"/>
      </dsp:txXfrm>
    </dsp:sp>
    <dsp:sp modelId="{268AEFE5-DCBE-4F1B-8C73-27191554B46D}">
      <dsp:nvSpPr>
        <dsp:cNvPr id="0" name=""/>
        <dsp:cNvSpPr/>
      </dsp:nvSpPr>
      <dsp:spPr>
        <a:xfrm>
          <a:off x="5137760" y="4480489"/>
          <a:ext cx="3631225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发送“童装”，收到该类目产品推送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55654" y="4498383"/>
        <a:ext cx="3595437" cy="575148"/>
      </dsp:txXfrm>
    </dsp:sp>
    <dsp:sp modelId="{E222B88A-7CA6-4F64-991E-9092F3A88506}">
      <dsp:nvSpPr>
        <dsp:cNvPr id="0" name=""/>
        <dsp:cNvSpPr/>
      </dsp:nvSpPr>
      <dsp:spPr>
        <a:xfrm rot="2142401">
          <a:off x="2881814" y="4599667"/>
          <a:ext cx="601896" cy="21292"/>
        </a:xfrm>
        <a:custGeom>
          <a:avLst/>
          <a:gdLst/>
          <a:ahLst/>
          <a:cxnLst/>
          <a:rect l="0" t="0" r="0" b="0"/>
          <a:pathLst>
            <a:path>
              <a:moveTo>
                <a:pt x="0" y="10646"/>
              </a:moveTo>
              <a:lnTo>
                <a:pt x="601896" y="10646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67715" y="4595265"/>
        <a:ext cx="30094" cy="30094"/>
      </dsp:txXfrm>
    </dsp:sp>
    <dsp:sp modelId="{02263BFF-10B9-45D9-B82A-56427B84D6A3}">
      <dsp:nvSpPr>
        <dsp:cNvPr id="0" name=""/>
        <dsp:cNvSpPr/>
      </dsp:nvSpPr>
      <dsp:spPr>
        <a:xfrm>
          <a:off x="3427137" y="4480489"/>
          <a:ext cx="1221873" cy="610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客服咨询</a:t>
          </a:r>
          <a:endParaRPr lang="zh-CN" altLang="en-US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5031" y="4498383"/>
        <a:ext cx="1186085" cy="575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17651-8C38-4956-853E-431BFF6B12C5}">
      <dsp:nvSpPr>
        <dsp:cNvPr id="0" name=""/>
        <dsp:cNvSpPr/>
      </dsp:nvSpPr>
      <dsp:spPr>
        <a:xfrm>
          <a:off x="2490465" y="1681605"/>
          <a:ext cx="1441375" cy="144137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会员管理</a:t>
          </a:r>
          <a:endParaRPr lang="zh-CN" altLang="en-US" sz="2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60827" y="1751967"/>
        <a:ext cx="1300651" cy="1300651"/>
      </dsp:txXfrm>
    </dsp:sp>
    <dsp:sp modelId="{C08D96C3-38AC-4BDE-ADCF-A834D08BA625}">
      <dsp:nvSpPr>
        <dsp:cNvPr id="0" name=""/>
        <dsp:cNvSpPr/>
      </dsp:nvSpPr>
      <dsp:spPr>
        <a:xfrm rot="16200000">
          <a:off x="2853417" y="1323869"/>
          <a:ext cx="7154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47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E1971-2134-40F1-B3DB-6A3BCB346837}">
      <dsp:nvSpPr>
        <dsp:cNvPr id="0" name=""/>
        <dsp:cNvSpPr/>
      </dsp:nvSpPr>
      <dsp:spPr>
        <a:xfrm>
          <a:off x="2728292" y="412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450664"/>
                <a:satOff val="-1499"/>
                <a:lumOff val="-752"/>
                <a:alphaOff val="0"/>
                <a:tint val="96000"/>
                <a:lumMod val="104000"/>
              </a:schemeClr>
            </a:gs>
            <a:gs pos="100000">
              <a:schemeClr val="accent3">
                <a:hueOff val="450664"/>
                <a:satOff val="-1499"/>
                <a:lumOff val="-752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未分组人群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5435" y="47555"/>
        <a:ext cx="871435" cy="871435"/>
      </dsp:txXfrm>
    </dsp:sp>
    <dsp:sp modelId="{296B8FB9-503B-4890-A501-9583CE93FB39}">
      <dsp:nvSpPr>
        <dsp:cNvPr id="0" name=""/>
        <dsp:cNvSpPr/>
      </dsp:nvSpPr>
      <dsp:spPr>
        <a:xfrm rot="19800000">
          <a:off x="3896385" y="1853883"/>
          <a:ext cx="5292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928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3158A-4957-49A1-941B-0DDF520769BD}">
      <dsp:nvSpPr>
        <dsp:cNvPr id="0" name=""/>
        <dsp:cNvSpPr/>
      </dsp:nvSpPr>
      <dsp:spPr>
        <a:xfrm>
          <a:off x="4390211" y="959922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901328"/>
                <a:satOff val="-2999"/>
                <a:lumOff val="-1503"/>
                <a:alphaOff val="0"/>
                <a:tint val="96000"/>
                <a:lumMod val="104000"/>
              </a:schemeClr>
            </a:gs>
            <a:gs pos="100000">
              <a:schemeClr val="accent3">
                <a:hueOff val="901328"/>
                <a:satOff val="-2999"/>
                <a:lumOff val="-1503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老用户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37354" y="1007065"/>
        <a:ext cx="871435" cy="871435"/>
      </dsp:txXfrm>
    </dsp:sp>
    <dsp:sp modelId="{5EBBE2D4-3703-4A15-B39D-4A7B0837777C}">
      <dsp:nvSpPr>
        <dsp:cNvPr id="0" name=""/>
        <dsp:cNvSpPr/>
      </dsp:nvSpPr>
      <dsp:spPr>
        <a:xfrm rot="1800000">
          <a:off x="3896385" y="2950702"/>
          <a:ext cx="5292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928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F51E51-F62F-4CA6-BF27-C438F71B7F47}">
      <dsp:nvSpPr>
        <dsp:cNvPr id="0" name=""/>
        <dsp:cNvSpPr/>
      </dsp:nvSpPr>
      <dsp:spPr>
        <a:xfrm>
          <a:off x="4390211" y="2878941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1351992"/>
                <a:satOff val="-4498"/>
                <a:lumOff val="-2255"/>
                <a:alphaOff val="0"/>
                <a:tint val="96000"/>
                <a:lumMod val="104000"/>
              </a:schemeClr>
            </a:gs>
            <a:gs pos="100000">
              <a:schemeClr val="accent3">
                <a:hueOff val="1351992"/>
                <a:satOff val="-4498"/>
                <a:lumOff val="-225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新用户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37354" y="2926084"/>
        <a:ext cx="871435" cy="871435"/>
      </dsp:txXfrm>
    </dsp:sp>
    <dsp:sp modelId="{23A97B84-688F-4FCC-8581-FBA0E46D352A}">
      <dsp:nvSpPr>
        <dsp:cNvPr id="0" name=""/>
        <dsp:cNvSpPr/>
      </dsp:nvSpPr>
      <dsp:spPr>
        <a:xfrm rot="5400000">
          <a:off x="2853417" y="3480716"/>
          <a:ext cx="7154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47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5AB8B-AAF4-4B15-99E8-C895E3359F30}">
      <dsp:nvSpPr>
        <dsp:cNvPr id="0" name=""/>
        <dsp:cNvSpPr/>
      </dsp:nvSpPr>
      <dsp:spPr>
        <a:xfrm>
          <a:off x="2728292" y="3838451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1802655"/>
                <a:satOff val="-5998"/>
                <a:lumOff val="-3006"/>
                <a:alphaOff val="0"/>
                <a:tint val="96000"/>
                <a:lumMod val="104000"/>
              </a:schemeClr>
            </a:gs>
            <a:gs pos="100000">
              <a:schemeClr val="accent3">
                <a:hueOff val="1802655"/>
                <a:satOff val="-5998"/>
                <a:lumOff val="-300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男性用户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75435" y="3885594"/>
        <a:ext cx="871435" cy="871435"/>
      </dsp:txXfrm>
    </dsp:sp>
    <dsp:sp modelId="{9C0129BD-E16F-43AD-8955-0409A5A37D0F}">
      <dsp:nvSpPr>
        <dsp:cNvPr id="0" name=""/>
        <dsp:cNvSpPr/>
      </dsp:nvSpPr>
      <dsp:spPr>
        <a:xfrm rot="9000000">
          <a:off x="1996639" y="2950702"/>
          <a:ext cx="5292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928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88F31-3370-44C8-8212-E0A08D2CB38C}">
      <dsp:nvSpPr>
        <dsp:cNvPr id="0" name=""/>
        <dsp:cNvSpPr/>
      </dsp:nvSpPr>
      <dsp:spPr>
        <a:xfrm>
          <a:off x="1066372" y="2878941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2253319"/>
                <a:satOff val="-7497"/>
                <a:lumOff val="-3758"/>
                <a:alphaOff val="0"/>
                <a:tint val="96000"/>
                <a:lumMod val="104000"/>
              </a:schemeClr>
            </a:gs>
            <a:gs pos="100000">
              <a:schemeClr val="accent3">
                <a:hueOff val="2253319"/>
                <a:satOff val="-7497"/>
                <a:lumOff val="-375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女性用户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13515" y="2926084"/>
        <a:ext cx="871435" cy="871435"/>
      </dsp:txXfrm>
    </dsp:sp>
    <dsp:sp modelId="{810781F2-AD75-4E81-B025-8130FBDFABEF}">
      <dsp:nvSpPr>
        <dsp:cNvPr id="0" name=""/>
        <dsp:cNvSpPr/>
      </dsp:nvSpPr>
      <dsp:spPr>
        <a:xfrm rot="12600000">
          <a:off x="1996639" y="1853883"/>
          <a:ext cx="5292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928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7D8BA-B35A-44EC-93A1-525809C89BD7}">
      <dsp:nvSpPr>
        <dsp:cNvPr id="0" name=""/>
        <dsp:cNvSpPr/>
      </dsp:nvSpPr>
      <dsp:spPr>
        <a:xfrm>
          <a:off x="1066372" y="959922"/>
          <a:ext cx="965721" cy="965721"/>
        </a:xfrm>
        <a:prstGeom prst="roundRect">
          <a:avLst/>
        </a:prstGeom>
        <a:gradFill rotWithShape="0">
          <a:gsLst>
            <a:gs pos="0">
              <a:schemeClr val="accent3">
                <a:hueOff val="2703983"/>
                <a:satOff val="-8997"/>
                <a:lumOff val="-4509"/>
                <a:alphaOff val="0"/>
                <a:tint val="96000"/>
                <a:lumMod val="104000"/>
              </a:schemeClr>
            </a:gs>
            <a:gs pos="100000">
              <a:schemeClr val="accent3">
                <a:hueOff val="2703983"/>
                <a:satOff val="-8997"/>
                <a:lumOff val="-4509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13515" y="1007065"/>
        <a:ext cx="871435" cy="871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907AB-860F-4835-98C2-FF389BFE528A}">
      <dsp:nvSpPr>
        <dsp:cNvPr id="0" name=""/>
        <dsp:cNvSpPr/>
      </dsp:nvSpPr>
      <dsp:spPr>
        <a:xfrm>
          <a:off x="2577128" y="1020110"/>
          <a:ext cx="845187" cy="610978"/>
        </a:xfrm>
        <a:custGeom>
          <a:avLst/>
          <a:gdLst/>
          <a:ahLst/>
          <a:cxnLst/>
          <a:rect l="0" t="0" r="0" b="0"/>
          <a:pathLst>
            <a:path>
              <a:moveTo>
                <a:pt x="845187" y="0"/>
              </a:moveTo>
              <a:lnTo>
                <a:pt x="845187" y="610978"/>
              </a:lnTo>
              <a:lnTo>
                <a:pt x="0" y="61097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10310-BCC2-420B-B09D-3A70622D0655}">
      <dsp:nvSpPr>
        <dsp:cNvPr id="0" name=""/>
        <dsp:cNvSpPr/>
      </dsp:nvSpPr>
      <dsp:spPr>
        <a:xfrm>
          <a:off x="3422316" y="1020110"/>
          <a:ext cx="1232140" cy="1873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9825"/>
              </a:lnTo>
              <a:lnTo>
                <a:pt x="1232140" y="1659825"/>
              </a:lnTo>
              <a:lnTo>
                <a:pt x="1232140" y="187366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982F2-9CE0-4E1D-A857-AD2475E966F3}">
      <dsp:nvSpPr>
        <dsp:cNvPr id="0" name=""/>
        <dsp:cNvSpPr/>
      </dsp:nvSpPr>
      <dsp:spPr>
        <a:xfrm>
          <a:off x="2190175" y="1020110"/>
          <a:ext cx="1232140" cy="1873667"/>
        </a:xfrm>
        <a:custGeom>
          <a:avLst/>
          <a:gdLst/>
          <a:ahLst/>
          <a:cxnLst/>
          <a:rect l="0" t="0" r="0" b="0"/>
          <a:pathLst>
            <a:path>
              <a:moveTo>
                <a:pt x="1232140" y="0"/>
              </a:moveTo>
              <a:lnTo>
                <a:pt x="1232140" y="1659825"/>
              </a:lnTo>
              <a:lnTo>
                <a:pt x="0" y="1659825"/>
              </a:lnTo>
              <a:lnTo>
                <a:pt x="0" y="187366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56BC2-88C0-46E4-91D5-255A37A083DC}">
      <dsp:nvSpPr>
        <dsp:cNvPr id="0" name=""/>
        <dsp:cNvSpPr/>
      </dsp:nvSpPr>
      <dsp:spPr>
        <a:xfrm>
          <a:off x="2913167" y="1812"/>
          <a:ext cx="1018297" cy="1018297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FBD3A-069A-405C-8CC6-98779EDB9987}">
      <dsp:nvSpPr>
        <dsp:cNvPr id="0" name=""/>
        <dsp:cNvSpPr/>
      </dsp:nvSpPr>
      <dsp:spPr>
        <a:xfrm>
          <a:off x="2913167" y="1812"/>
          <a:ext cx="1018297" cy="1018297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39A98-539A-4506-808A-1C56E3AE60AF}">
      <dsp:nvSpPr>
        <dsp:cNvPr id="0" name=""/>
        <dsp:cNvSpPr/>
      </dsp:nvSpPr>
      <dsp:spPr>
        <a:xfrm>
          <a:off x="2404018" y="185106"/>
          <a:ext cx="2036595" cy="65171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你是新华文化广场会员吗？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04018" y="185106"/>
        <a:ext cx="2036595" cy="651710"/>
      </dsp:txXfrm>
    </dsp:sp>
    <dsp:sp modelId="{F5A76C0E-9EE6-42BF-9982-8D678CA548F0}">
      <dsp:nvSpPr>
        <dsp:cNvPr id="0" name=""/>
        <dsp:cNvSpPr/>
      </dsp:nvSpPr>
      <dsp:spPr>
        <a:xfrm>
          <a:off x="1681026" y="2893778"/>
          <a:ext cx="1018297" cy="1018297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14CAF-7836-467B-9E06-2EF8CAA30DEB}">
      <dsp:nvSpPr>
        <dsp:cNvPr id="0" name=""/>
        <dsp:cNvSpPr/>
      </dsp:nvSpPr>
      <dsp:spPr>
        <a:xfrm>
          <a:off x="1681026" y="2893778"/>
          <a:ext cx="1018297" cy="1018297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12E9BD-738A-4C72-8B39-22B0E6567695}">
      <dsp:nvSpPr>
        <dsp:cNvPr id="0" name=""/>
        <dsp:cNvSpPr/>
      </dsp:nvSpPr>
      <dsp:spPr>
        <a:xfrm>
          <a:off x="1171877" y="3077072"/>
          <a:ext cx="2036595" cy="65171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是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1877" y="3077072"/>
        <a:ext cx="2036595" cy="651710"/>
      </dsp:txXfrm>
    </dsp:sp>
    <dsp:sp modelId="{903171BA-8A2A-49F5-AB79-2F772385B563}">
      <dsp:nvSpPr>
        <dsp:cNvPr id="0" name=""/>
        <dsp:cNvSpPr/>
      </dsp:nvSpPr>
      <dsp:spPr>
        <a:xfrm>
          <a:off x="4145307" y="2893778"/>
          <a:ext cx="1018297" cy="1018297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65F06-AD70-4E89-978A-8F33004ACDDD}">
      <dsp:nvSpPr>
        <dsp:cNvPr id="0" name=""/>
        <dsp:cNvSpPr/>
      </dsp:nvSpPr>
      <dsp:spPr>
        <a:xfrm>
          <a:off x="4145307" y="2893778"/>
          <a:ext cx="1018297" cy="1018297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F32E0-A2C7-49B3-BF1E-9737A8E0B38D}">
      <dsp:nvSpPr>
        <dsp:cNvPr id="0" name=""/>
        <dsp:cNvSpPr/>
      </dsp:nvSpPr>
      <dsp:spPr>
        <a:xfrm>
          <a:off x="3636158" y="3077072"/>
          <a:ext cx="2036595" cy="65171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否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36158" y="3077072"/>
        <a:ext cx="2036595" cy="651710"/>
      </dsp:txXfrm>
    </dsp:sp>
    <dsp:sp modelId="{F628C6E8-633D-4C81-83EE-A6A3738139E4}">
      <dsp:nvSpPr>
        <dsp:cNvPr id="0" name=""/>
        <dsp:cNvSpPr/>
      </dsp:nvSpPr>
      <dsp:spPr>
        <a:xfrm>
          <a:off x="1681026" y="1447795"/>
          <a:ext cx="1018297" cy="1018297"/>
        </a:xfrm>
        <a:prstGeom prst="arc">
          <a:avLst>
            <a:gd name="adj1" fmla="val 13200000"/>
            <a:gd name="adj2" fmla="val 192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07AD9-955F-4F71-BEEB-62083C608BF4}">
      <dsp:nvSpPr>
        <dsp:cNvPr id="0" name=""/>
        <dsp:cNvSpPr/>
      </dsp:nvSpPr>
      <dsp:spPr>
        <a:xfrm>
          <a:off x="1681026" y="1447795"/>
          <a:ext cx="1018297" cy="1018297"/>
        </a:xfrm>
        <a:prstGeom prst="arc">
          <a:avLst>
            <a:gd name="adj1" fmla="val 2400000"/>
            <a:gd name="adj2" fmla="val 840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F55F4-E5E8-492F-858D-A99C768DBAB1}">
      <dsp:nvSpPr>
        <dsp:cNvPr id="0" name=""/>
        <dsp:cNvSpPr/>
      </dsp:nvSpPr>
      <dsp:spPr>
        <a:xfrm>
          <a:off x="1171877" y="1631089"/>
          <a:ext cx="2036595" cy="65171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小调查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1877" y="1631089"/>
        <a:ext cx="2036595" cy="6517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B6AF6-610E-4708-917A-AB3973952A1A}">
      <dsp:nvSpPr>
        <dsp:cNvPr id="0" name=""/>
        <dsp:cNvSpPr/>
      </dsp:nvSpPr>
      <dsp:spPr>
        <a:xfrm>
          <a:off x="0" y="374"/>
          <a:ext cx="8929750" cy="552825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广告画面推广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987" y="27361"/>
        <a:ext cx="8875776" cy="498851"/>
      </dsp:txXfrm>
    </dsp:sp>
    <dsp:sp modelId="{DA67F24A-7D6F-4B55-B340-737201BAE585}">
      <dsp:nvSpPr>
        <dsp:cNvPr id="0" name=""/>
        <dsp:cNvSpPr/>
      </dsp:nvSpPr>
      <dsp:spPr>
        <a:xfrm>
          <a:off x="0" y="553199"/>
          <a:ext cx="892975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在广场所有的户外广告、吊旗、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X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展架、楼层导视等全部增加微信二维码。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553199"/>
        <a:ext cx="8929750" cy="447120"/>
      </dsp:txXfrm>
    </dsp:sp>
    <dsp:sp modelId="{62736C20-D18B-443A-9C02-4C6D5B10B4D6}">
      <dsp:nvSpPr>
        <dsp:cNvPr id="0" name=""/>
        <dsp:cNvSpPr/>
      </dsp:nvSpPr>
      <dsp:spPr>
        <a:xfrm>
          <a:off x="0" y="1000319"/>
          <a:ext cx="8929750" cy="552825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网络推广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987" y="1027306"/>
        <a:ext cx="8875776" cy="498851"/>
      </dsp:txXfrm>
    </dsp:sp>
    <dsp:sp modelId="{882FEA9E-E337-458C-A2E2-E374D4A0F07B}">
      <dsp:nvSpPr>
        <dsp:cNvPr id="0" name=""/>
        <dsp:cNvSpPr/>
      </dsp:nvSpPr>
      <dsp:spPr>
        <a:xfrm>
          <a:off x="0" y="1553144"/>
          <a:ext cx="892975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奖二维码通过</a:t>
          </a: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群、论坛、微博大号、微信大号进行推广。吸引更多粉丝关注。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1553144"/>
        <a:ext cx="8929750" cy="447120"/>
      </dsp:txXfrm>
    </dsp:sp>
    <dsp:sp modelId="{04312BEA-E8C5-42C7-A4BB-98B686C659D7}">
      <dsp:nvSpPr>
        <dsp:cNvPr id="0" name=""/>
        <dsp:cNvSpPr/>
      </dsp:nvSpPr>
      <dsp:spPr>
        <a:xfrm>
          <a:off x="0" y="2000264"/>
          <a:ext cx="8929750" cy="552825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异业联盟推广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987" y="2027251"/>
        <a:ext cx="8875776" cy="498851"/>
      </dsp:txXfrm>
    </dsp:sp>
    <dsp:sp modelId="{1FDA0823-2A1D-4703-845F-FAFBFC22079A}">
      <dsp:nvSpPr>
        <dsp:cNvPr id="0" name=""/>
        <dsp:cNvSpPr/>
      </dsp:nvSpPr>
      <dsp:spPr>
        <a:xfrm>
          <a:off x="0" y="2553088"/>
          <a:ext cx="892975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通过异业联盟合作平台，推广长虹国际广场官方微信。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2553088"/>
        <a:ext cx="8929750" cy="447120"/>
      </dsp:txXfrm>
    </dsp:sp>
    <dsp:sp modelId="{4F512CF9-69C8-4953-84FD-AB304FCF1248}">
      <dsp:nvSpPr>
        <dsp:cNvPr id="0" name=""/>
        <dsp:cNvSpPr/>
      </dsp:nvSpPr>
      <dsp:spPr>
        <a:xfrm>
          <a:off x="0" y="3000209"/>
          <a:ext cx="8929750" cy="552825"/>
        </a:xfrm>
        <a:prstGeom prst="round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活动营销</a:t>
          </a:r>
          <a:endParaRPr lang="zh-CN" altLang="en-US" sz="18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987" y="3027196"/>
        <a:ext cx="8875776" cy="498851"/>
      </dsp:txXfrm>
    </dsp:sp>
    <dsp:sp modelId="{7A1F9575-F9E5-470E-88E8-A85EEA401E6D}">
      <dsp:nvSpPr>
        <dsp:cNvPr id="0" name=""/>
        <dsp:cNvSpPr/>
      </dsp:nvSpPr>
      <dsp:spPr>
        <a:xfrm>
          <a:off x="0" y="3553034"/>
          <a:ext cx="892975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52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600" kern="1200" dirty="0" smtClean="0">
              <a:latin typeface="微软雅黑" pitchFamily="34" charset="-122"/>
              <a:ea typeface="微软雅黑" pitchFamily="34" charset="-122"/>
            </a:rPr>
            <a:t>通过活动营销的方式增加微信粉丝量。比如：关注即赠送礼品等。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0" y="3553034"/>
        <a:ext cx="8929750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563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44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6954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3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5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0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3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3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6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jpeg"/><Relationship Id="rId3" Type="http://schemas.openxmlformats.org/officeDocument/2006/relationships/image" Target="../media/image42.jpeg"/><Relationship Id="rId21" Type="http://schemas.openxmlformats.org/officeDocument/2006/relationships/image" Target="../media/image60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" Type="http://schemas.openxmlformats.org/officeDocument/2006/relationships/image" Target="../media/image41.jpe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19" Type="http://schemas.openxmlformats.org/officeDocument/2006/relationships/image" Target="../media/image58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Relationship Id="rId2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57400" y="2130425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江西省新华发行</a:t>
            </a:r>
            <a:r>
              <a:rPr lang="zh-CN" altLang="en-US" sz="3600" dirty="0" smtClean="0"/>
              <a:t>集团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dirty="0" smtClean="0"/>
              <a:t>文化服务管理互动平台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6400800" cy="17526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乐众云天信息技术</a:t>
            </a:r>
            <a:endParaRPr lang="en-US" altLang="zh-CN" sz="2400" dirty="0"/>
          </a:p>
          <a:p>
            <a:r>
              <a:rPr lang="en-US" altLang="zh-CN" sz="2400" dirty="0"/>
              <a:t>2015-04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257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>
            <a:off x="5511291" y="3403600"/>
            <a:ext cx="1143000" cy="1235964"/>
          </a:xfrm>
          <a:custGeom>
            <a:avLst/>
            <a:gdLst>
              <a:gd name="connsiteX0" fmla="*/ 571500 w 1143000"/>
              <a:gd name="connsiteY0" fmla="*/ 0 h 1235964"/>
              <a:gd name="connsiteX1" fmla="*/ 1143000 w 1143000"/>
              <a:gd name="connsiteY1" fmla="*/ 285750 h 1235964"/>
              <a:gd name="connsiteX2" fmla="*/ 1143000 w 1143000"/>
              <a:gd name="connsiteY2" fmla="*/ 950214 h 1235964"/>
              <a:gd name="connsiteX3" fmla="*/ 571500 w 1143000"/>
              <a:gd name="connsiteY3" fmla="*/ 1235964 h 1235964"/>
              <a:gd name="connsiteX4" fmla="*/ 0 w 1143000"/>
              <a:gd name="connsiteY4" fmla="*/ 950214 h 1235964"/>
              <a:gd name="connsiteX5" fmla="*/ 0 w 1143000"/>
              <a:gd name="connsiteY5" fmla="*/ 285750 h 1235964"/>
              <a:gd name="connsiteX6" fmla="*/ 571500 w 1143000"/>
              <a:gd name="connsiteY6" fmla="*/ 0 h 1235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43000" h="1235964">
                <a:moveTo>
                  <a:pt x="571500" y="0"/>
                </a:moveTo>
                <a:lnTo>
                  <a:pt x="1143000" y="285750"/>
                </a:lnTo>
                <a:lnTo>
                  <a:pt x="1143000" y="950214"/>
                </a:lnTo>
                <a:lnTo>
                  <a:pt x="571500" y="1235964"/>
                </a:lnTo>
                <a:lnTo>
                  <a:pt x="0" y="950214"/>
                </a:lnTo>
                <a:lnTo>
                  <a:pt x="0" y="285750"/>
                </a:lnTo>
                <a:lnTo>
                  <a:pt x="571500" y="0"/>
                </a:lnTo>
              </a:path>
            </a:pathLst>
          </a:custGeom>
          <a:solidFill>
            <a:srgbClr val="6C94B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066028" y="4628896"/>
            <a:ext cx="39623" cy="739013"/>
          </a:xfrm>
          <a:custGeom>
            <a:avLst/>
            <a:gdLst>
              <a:gd name="connsiteX0" fmla="*/ 9905 w 39623"/>
              <a:gd name="connsiteY0" fmla="*/ 9905 h 739013"/>
              <a:gd name="connsiteX1" fmla="*/ 17779 w 39623"/>
              <a:gd name="connsiteY1" fmla="*/ 729107 h 739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623" h="739013">
                <a:moveTo>
                  <a:pt x="9905" y="9905"/>
                </a:moveTo>
                <a:lnTo>
                  <a:pt x="17779" y="729107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061455" y="2885439"/>
            <a:ext cx="34163" cy="529336"/>
          </a:xfrm>
          <a:custGeom>
            <a:avLst/>
            <a:gdLst>
              <a:gd name="connsiteX0" fmla="*/ 9905 w 34163"/>
              <a:gd name="connsiteY0" fmla="*/ 9905 h 529336"/>
              <a:gd name="connsiteX1" fmla="*/ 24257 w 34163"/>
              <a:gd name="connsiteY1" fmla="*/ 519430 h 529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163" h="529336">
                <a:moveTo>
                  <a:pt x="9905" y="9905"/>
                </a:moveTo>
                <a:lnTo>
                  <a:pt x="24257" y="519430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645147" y="4011676"/>
            <a:ext cx="945387" cy="39623"/>
          </a:xfrm>
          <a:custGeom>
            <a:avLst/>
            <a:gdLst>
              <a:gd name="connsiteX0" fmla="*/ 9905 w 945387"/>
              <a:gd name="connsiteY0" fmla="*/ 9905 h 39623"/>
              <a:gd name="connsiteX1" fmla="*/ 935482 w 945387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5387" h="39623">
                <a:moveTo>
                  <a:pt x="9905" y="9905"/>
                </a:moveTo>
                <a:lnTo>
                  <a:pt x="935482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75555" y="4011676"/>
            <a:ext cx="946911" cy="39623"/>
          </a:xfrm>
          <a:custGeom>
            <a:avLst/>
            <a:gdLst>
              <a:gd name="connsiteX0" fmla="*/ 9905 w 946911"/>
              <a:gd name="connsiteY0" fmla="*/ 9905 h 39623"/>
              <a:gd name="connsiteX1" fmla="*/ 937005 w 946911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6911" h="39623">
                <a:moveTo>
                  <a:pt x="9905" y="9905"/>
                </a:moveTo>
                <a:lnTo>
                  <a:pt x="937005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714739" y="3638295"/>
            <a:ext cx="432562" cy="392937"/>
          </a:xfrm>
          <a:custGeom>
            <a:avLst/>
            <a:gdLst>
              <a:gd name="connsiteX0" fmla="*/ 9906 w 432562"/>
              <a:gd name="connsiteY0" fmla="*/ 383032 h 392937"/>
              <a:gd name="connsiteX1" fmla="*/ 422656 w 432562"/>
              <a:gd name="connsiteY1" fmla="*/ 9905 h 392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2562" h="392937">
                <a:moveTo>
                  <a:pt x="9906" y="383032"/>
                </a:moveTo>
                <a:lnTo>
                  <a:pt x="422656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26931" y="4028440"/>
            <a:ext cx="419862" cy="313436"/>
          </a:xfrm>
          <a:custGeom>
            <a:avLst/>
            <a:gdLst>
              <a:gd name="connsiteX0" fmla="*/ 9906 w 419862"/>
              <a:gd name="connsiteY0" fmla="*/ 9905 h 313436"/>
              <a:gd name="connsiteX1" fmla="*/ 409956 w 419862"/>
              <a:gd name="connsiteY1" fmla="*/ 303529 h 313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862" h="313436">
                <a:moveTo>
                  <a:pt x="9906" y="9905"/>
                </a:moveTo>
                <a:lnTo>
                  <a:pt x="409956" y="303529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648452" y="5681979"/>
            <a:ext cx="432562" cy="392811"/>
          </a:xfrm>
          <a:custGeom>
            <a:avLst/>
            <a:gdLst>
              <a:gd name="connsiteX0" fmla="*/ 9905 w 432562"/>
              <a:gd name="connsiteY0" fmla="*/ 382904 h 392811"/>
              <a:gd name="connsiteX1" fmla="*/ 422655 w 432562"/>
              <a:gd name="connsiteY1" fmla="*/ 9905 h 392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2562" h="392811">
                <a:moveTo>
                  <a:pt x="9905" y="382904"/>
                </a:moveTo>
                <a:lnTo>
                  <a:pt x="422655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107176" y="5691123"/>
            <a:ext cx="415036" cy="372236"/>
          </a:xfrm>
          <a:custGeom>
            <a:avLst/>
            <a:gdLst>
              <a:gd name="connsiteX0" fmla="*/ 405129 w 415036"/>
              <a:gd name="connsiteY0" fmla="*/ 362330 h 372236"/>
              <a:gd name="connsiteX1" fmla="*/ 9905 w 415036"/>
              <a:gd name="connsiteY1" fmla="*/ 9905 h 372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5036" h="372236">
                <a:moveTo>
                  <a:pt x="405129" y="362330"/>
                </a:moveTo>
                <a:lnTo>
                  <a:pt x="9905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11804" y="3990340"/>
            <a:ext cx="518287" cy="351536"/>
          </a:xfrm>
          <a:custGeom>
            <a:avLst/>
            <a:gdLst>
              <a:gd name="connsiteX0" fmla="*/ 9905 w 518287"/>
              <a:gd name="connsiteY0" fmla="*/ 341629 h 351536"/>
              <a:gd name="connsiteX1" fmla="*/ 508380 w 518287"/>
              <a:gd name="connsiteY1" fmla="*/ 9905 h 351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287" h="351536">
                <a:moveTo>
                  <a:pt x="9905" y="341629"/>
                </a:moveTo>
                <a:lnTo>
                  <a:pt x="508380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60572" y="3659632"/>
            <a:ext cx="457962" cy="348361"/>
          </a:xfrm>
          <a:custGeom>
            <a:avLst/>
            <a:gdLst>
              <a:gd name="connsiteX0" fmla="*/ 9905 w 457962"/>
              <a:gd name="connsiteY0" fmla="*/ 9905 h 348361"/>
              <a:gd name="connsiteX1" fmla="*/ 448055 w 457962"/>
              <a:gd name="connsiteY1" fmla="*/ 338454 h 3483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962" h="348361">
                <a:moveTo>
                  <a:pt x="9905" y="9905"/>
                </a:moveTo>
                <a:lnTo>
                  <a:pt x="448055" y="338454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038852" y="2734564"/>
            <a:ext cx="527812" cy="39623"/>
          </a:xfrm>
          <a:custGeom>
            <a:avLst/>
            <a:gdLst>
              <a:gd name="connsiteX0" fmla="*/ 9905 w 527812"/>
              <a:gd name="connsiteY0" fmla="*/ 9905 h 39623"/>
              <a:gd name="connsiteX1" fmla="*/ 517905 w 527812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812" h="39623">
                <a:moveTo>
                  <a:pt x="9905" y="9905"/>
                </a:moveTo>
                <a:lnTo>
                  <a:pt x="517905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599428" y="2734564"/>
            <a:ext cx="527812" cy="39623"/>
          </a:xfrm>
          <a:custGeom>
            <a:avLst/>
            <a:gdLst>
              <a:gd name="connsiteX0" fmla="*/ 9905 w 527812"/>
              <a:gd name="connsiteY0" fmla="*/ 9905 h 39623"/>
              <a:gd name="connsiteX1" fmla="*/ 517905 w 527812"/>
              <a:gd name="connsiteY1" fmla="*/ 9905 h 39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812" h="39623">
                <a:moveTo>
                  <a:pt x="9905" y="9905"/>
                </a:moveTo>
                <a:lnTo>
                  <a:pt x="517905" y="9905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596635" y="2288032"/>
            <a:ext cx="318261" cy="367411"/>
          </a:xfrm>
          <a:custGeom>
            <a:avLst/>
            <a:gdLst>
              <a:gd name="connsiteX0" fmla="*/ 9905 w 318261"/>
              <a:gd name="connsiteY0" fmla="*/ 9905 h 367411"/>
              <a:gd name="connsiteX1" fmla="*/ 308355 w 318261"/>
              <a:gd name="connsiteY1" fmla="*/ 357504 h 367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8261" h="367411">
                <a:moveTo>
                  <a:pt x="9905" y="9905"/>
                </a:moveTo>
                <a:lnTo>
                  <a:pt x="308355" y="357504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242811" y="2281936"/>
            <a:ext cx="351662" cy="467487"/>
          </a:xfrm>
          <a:custGeom>
            <a:avLst/>
            <a:gdLst>
              <a:gd name="connsiteX0" fmla="*/ 341757 w 351662"/>
              <a:gd name="connsiteY0" fmla="*/ 9905 h 467487"/>
              <a:gd name="connsiteX1" fmla="*/ 9905 w 351662"/>
              <a:gd name="connsiteY1" fmla="*/ 457580 h 467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1662" h="467487">
                <a:moveTo>
                  <a:pt x="341757" y="9905"/>
                </a:moveTo>
                <a:lnTo>
                  <a:pt x="9905" y="457580"/>
                </a:lnTo>
              </a:path>
            </a:pathLst>
          </a:custGeom>
          <a:ln w="25400">
            <a:solidFill>
              <a:srgbClr val="6690B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1727200" y="762000"/>
            <a:ext cx="6187591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实体店如何通过移动化、社交化获得客户信息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7670800" y="3848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互动分享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038600" y="38735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活动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9220200" y="3479800"/>
            <a:ext cx="914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话题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问题答疑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232400" y="2717800"/>
            <a:ext cx="1667123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68300" algn="l"/>
                <a:tab pos="533400" algn="l"/>
                <a:tab pos="6604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社交平台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68300" algn="l"/>
                <a:tab pos="533400" algn="l"/>
                <a:tab pos="6604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zh-CN" altLang="en-US" dirty="0" smtClean="0"/>
              <a:t>实体</a:t>
            </a:r>
            <a:r>
              <a:rPr lang="zh-CN" altLang="en-US" dirty="0" smtClean="0"/>
              <a:t>店</a:t>
            </a: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68300" algn="l"/>
                <a:tab pos="533400" algn="l"/>
                <a:tab pos="660400" algn="l"/>
                <a:tab pos="9652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群组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68300" algn="l"/>
                <a:tab pos="533400" algn="l"/>
                <a:tab pos="660400" algn="l"/>
                <a:tab pos="9652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本地圈</a:t>
            </a:r>
          </a:p>
          <a:p>
            <a:pPr>
              <a:lnSpc>
                <a:spcPts val="100"/>
              </a:lnSpc>
              <a:tabLst>
                <a:tab pos="368300" algn="l"/>
                <a:tab pos="533400" algn="l"/>
                <a:tab pos="660400" algn="l"/>
                <a:tab pos="9652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兴趣圈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679700" y="3530600"/>
            <a:ext cx="9144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促销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556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文化传播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175500" y="25908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微信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219700" y="20066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论坛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99000" y="27559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微博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464300" y="20066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贴吧</a:t>
            </a:r>
          </a:p>
        </p:txBody>
      </p:sp>
    </p:spTree>
    <p:extLst>
      <p:ext uri="{BB962C8B-B14F-4D97-AF65-F5344CB8AC3E}">
        <p14:creationId xmlns:p14="http://schemas.microsoft.com/office/powerpoint/2010/main" val="22492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1727200" y="762000"/>
            <a:ext cx="2165657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基于微信的应用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7923"/>
            <a:ext cx="9215284" cy="58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685800"/>
            <a:ext cx="6753225" cy="59213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zh-CN" dirty="0" smtClean="0"/>
              <a:t>开通商场无线广告宣传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9425" y="3636963"/>
            <a:ext cx="516096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、统一商场</a:t>
            </a:r>
            <a:r>
              <a:rPr lang="en-US" altLang="zh-CN" sz="1800" dirty="0"/>
              <a:t>VI</a:t>
            </a:r>
            <a:r>
              <a:rPr lang="zh-CN" altLang="en-US" sz="1800" dirty="0"/>
              <a:t>标识，提高商场形象</a:t>
            </a:r>
            <a:endParaRPr lang="en-US" altLang="zh-CN" sz="1800" dirty="0"/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、扫描二维码就能上网，便捷快速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、向消费者实时推送商场活动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、引导消费者关注商场微信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、向客人推送商场手机应用功能：电子优惠券等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49425" y="1514475"/>
            <a:ext cx="58324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随着智能手机的普及，</a:t>
            </a:r>
            <a:r>
              <a:rPr lang="en-US" altLang="zh-CN" sz="1800" dirty="0" err="1"/>
              <a:t>wifi</a:t>
            </a:r>
            <a:r>
              <a:rPr lang="zh-CN" altLang="en-US" sz="1800" dirty="0"/>
              <a:t>上网已经成为各大商场的基本配置，</a:t>
            </a:r>
            <a:r>
              <a:rPr lang="zh-CN" altLang="en-US" sz="1800" dirty="0">
                <a:solidFill>
                  <a:srgbClr val="FF0000"/>
                </a:solidFill>
              </a:rPr>
              <a:t>而传统的商场</a:t>
            </a:r>
            <a:r>
              <a:rPr lang="en-US" altLang="zh-CN" sz="1800" dirty="0" err="1">
                <a:solidFill>
                  <a:srgbClr val="FF0000"/>
                </a:solidFill>
              </a:rPr>
              <a:t>wifi</a:t>
            </a:r>
            <a:r>
              <a:rPr lang="zh-CN" altLang="en-US" sz="1800" dirty="0">
                <a:solidFill>
                  <a:srgbClr val="FF0000"/>
                </a:solidFill>
              </a:rPr>
              <a:t>往往是设置一个简单的密码</a:t>
            </a:r>
            <a:r>
              <a:rPr lang="zh-CN" altLang="en-US" sz="1800" dirty="0"/>
              <a:t>，而忽律了</a:t>
            </a:r>
            <a:r>
              <a:rPr lang="en-US" altLang="zh-CN" sz="1800" dirty="0" err="1"/>
              <a:t>wifi</a:t>
            </a:r>
            <a:r>
              <a:rPr lang="zh-CN" altLang="en-US" sz="1800" dirty="0"/>
              <a:t>作为</a:t>
            </a:r>
            <a:r>
              <a:rPr lang="zh-CN" altLang="en-US" sz="1800" dirty="0">
                <a:solidFill>
                  <a:srgbClr val="FF0000"/>
                </a:solidFill>
              </a:rPr>
              <a:t>移动上网入口的广告作用</a:t>
            </a:r>
            <a:r>
              <a:rPr lang="zh-CN" altLang="en-US" sz="1800" dirty="0"/>
              <a:t>！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749425" y="32766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00FF"/>
                </a:solidFill>
              </a:rPr>
              <a:t>优点：</a:t>
            </a:r>
          </a:p>
        </p:txBody>
      </p:sp>
      <p:pic>
        <p:nvPicPr>
          <p:cNvPr id="10" name="Picture 8" descr="我webwxgetmsgimg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1477963"/>
            <a:ext cx="2544763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9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6725" y="647700"/>
            <a:ext cx="6753225" cy="592137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zh-CN" smtClean="0"/>
              <a:t>开通商场无线广告宣传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080500" y="1377950"/>
            <a:ext cx="18510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1</a:t>
            </a:r>
            <a:r>
              <a:rPr lang="zh-CN" altLang="en-US" sz="1800"/>
              <a:t>、手机商品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2</a:t>
            </a:r>
            <a:r>
              <a:rPr lang="zh-CN" altLang="en-US" sz="1800"/>
              <a:t>、团购</a:t>
            </a:r>
            <a:r>
              <a:rPr lang="en-US" altLang="zh-CN" sz="1800"/>
              <a:t>&amp;</a:t>
            </a:r>
            <a:r>
              <a:rPr lang="zh-CN" altLang="en-US" sz="1800"/>
              <a:t>优惠券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3</a:t>
            </a:r>
            <a:r>
              <a:rPr lang="zh-CN" altLang="en-US" sz="1800"/>
              <a:t>、消费者反馈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4</a:t>
            </a:r>
            <a:r>
              <a:rPr lang="zh-CN" altLang="en-US" sz="1800"/>
              <a:t>、企业简介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5</a:t>
            </a:r>
            <a:r>
              <a:rPr lang="zh-CN" altLang="en-US" sz="1800"/>
              <a:t>、新闻促销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6</a:t>
            </a:r>
            <a:r>
              <a:rPr lang="zh-CN" altLang="en-US" sz="1800"/>
              <a:t>、3D地图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/>
              <a:t>7</a:t>
            </a:r>
            <a:r>
              <a:rPr lang="zh-CN" altLang="en-US" sz="1800"/>
              <a:t>、自定义菜单</a:t>
            </a:r>
            <a:endParaRPr lang="en-US" altLang="zh-CN" sz="180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72485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8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609600"/>
            <a:ext cx="6753225" cy="592138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zh-CN" sz="3200" dirty="0"/>
              <a:t>微信会员卡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32000" y="5938838"/>
            <a:ext cx="1603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/>
              <a:t>微信菜单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18138" y="6010275"/>
            <a:ext cx="178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/>
              <a:t>微信会员卡申请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585200" y="6010275"/>
            <a:ext cx="178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/>
              <a:t>微信会员卡使用</a:t>
            </a:r>
          </a:p>
        </p:txBody>
      </p:sp>
      <p:pic>
        <p:nvPicPr>
          <p:cNvPr id="8" name="Picture 8" descr="Screenshot_2013-11-22-10-04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5" y="1328738"/>
            <a:ext cx="25114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330325"/>
            <a:ext cx="2735263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8" y="1330325"/>
            <a:ext cx="2735262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3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0" y="609600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ClrTx/>
              <a:buFont typeface="Arial" panose="020B0604020202020204" pitchFamily="34" charset="0"/>
              <a:buNone/>
              <a:defRPr>
                <a:solidFill>
                  <a:srgbClr val="0000FF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商场微信主要功能：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98663" y="1706563"/>
            <a:ext cx="5057795" cy="378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、微信信息群发</a:t>
            </a:r>
            <a:r>
              <a:rPr lang="en-US" altLang="zh-CN" sz="1800" dirty="0"/>
              <a:t>---</a:t>
            </a:r>
            <a:r>
              <a:rPr lang="zh-CN" altLang="en-US" sz="1800" dirty="0"/>
              <a:t>微信官方功能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、微信会员卡</a:t>
            </a:r>
            <a:r>
              <a:rPr lang="en-US" altLang="zh-CN" sz="1800" dirty="0"/>
              <a:t>------</a:t>
            </a:r>
            <a:r>
              <a:rPr lang="zh-CN" altLang="en-US" sz="1800" dirty="0"/>
              <a:t>三方平台二次开发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、微信订购</a:t>
            </a:r>
            <a:r>
              <a:rPr lang="en-US" altLang="zh-CN" sz="1800" dirty="0"/>
              <a:t>---------</a:t>
            </a:r>
            <a:r>
              <a:rPr lang="zh-CN" altLang="en-US" sz="1800" dirty="0"/>
              <a:t>三方平台二次开发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、微信菜单</a:t>
            </a:r>
            <a:r>
              <a:rPr lang="en-US" altLang="zh-CN" sz="1800" dirty="0"/>
              <a:t>---------</a:t>
            </a:r>
            <a:r>
              <a:rPr lang="zh-CN" altLang="en-US" sz="1800" dirty="0"/>
              <a:t>三方平台二次开发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5</a:t>
            </a:r>
            <a:r>
              <a:rPr lang="zh-CN" altLang="en-US" sz="1800" dirty="0"/>
              <a:t>、微信商城</a:t>
            </a:r>
            <a:r>
              <a:rPr lang="en-US" altLang="zh-CN" sz="1800" dirty="0"/>
              <a:t>---------</a:t>
            </a:r>
            <a:r>
              <a:rPr lang="zh-CN" altLang="en-US" sz="1800" dirty="0"/>
              <a:t>三方平台二次开发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6</a:t>
            </a:r>
            <a:r>
              <a:rPr lang="zh-CN" altLang="en-US" sz="1800" dirty="0"/>
              <a:t>、微信优惠券</a:t>
            </a:r>
            <a:r>
              <a:rPr lang="en-US" altLang="zh-CN" sz="1800" dirty="0"/>
              <a:t>------</a:t>
            </a:r>
            <a:r>
              <a:rPr lang="zh-CN" altLang="en-US" sz="1800" dirty="0"/>
              <a:t>三方平台二次开发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7</a:t>
            </a:r>
            <a:r>
              <a:rPr lang="zh-CN" altLang="en-US" sz="1800" dirty="0"/>
              <a:t>、微信分场展示</a:t>
            </a:r>
            <a:r>
              <a:rPr lang="en-US" altLang="zh-CN" sz="1800" dirty="0"/>
              <a:t>---</a:t>
            </a:r>
            <a:r>
              <a:rPr lang="zh-CN" altLang="en-US" sz="1800" dirty="0"/>
              <a:t>三方平台二次开发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9、微信互动抽奖功能</a:t>
            </a:r>
            <a:r>
              <a:rPr lang="en-US" altLang="zh-CN" sz="1800" dirty="0"/>
              <a:t>------</a:t>
            </a:r>
            <a:r>
              <a:rPr lang="zh-CN" altLang="en-US" sz="1800" dirty="0"/>
              <a:t>三方平台二次开发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/>
              <a:t>10</a:t>
            </a:r>
            <a:r>
              <a:rPr lang="zh-CN" altLang="en-US" sz="1800" dirty="0"/>
              <a:t>、微信病毒式传播小游戏</a:t>
            </a:r>
            <a:r>
              <a:rPr lang="en-US" altLang="zh-CN" sz="1800" dirty="0"/>
              <a:t>---</a:t>
            </a:r>
            <a:r>
              <a:rPr lang="zh-CN" altLang="en-US" sz="1800" dirty="0"/>
              <a:t>三方平台二次开发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2" y="1706562"/>
            <a:ext cx="3583750" cy="17986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627607"/>
            <a:ext cx="1993343" cy="18601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53600" y="548779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扫码有礼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6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950" y="685800"/>
            <a:ext cx="6753225" cy="592137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文化广场应用范例</a:t>
            </a:r>
            <a:endParaRPr lang="zh-CN" altLang="zh-CN" dirty="0" smtClean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22975" y="6319837"/>
            <a:ext cx="15541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/>
              <a:t>微信预定界面</a:t>
            </a:r>
          </a:p>
        </p:txBody>
      </p:sp>
      <p:pic>
        <p:nvPicPr>
          <p:cNvPr id="6" name="Picture 7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2" y="1423987"/>
            <a:ext cx="26701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0" y="1423987"/>
            <a:ext cx="266541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781184" y="1423987"/>
            <a:ext cx="26654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微信在线购买系统，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可完成在线支付功能，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客户足不出户，打开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手机就可买心仪的商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品，比pc端更加方便。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8805429" y="4289424"/>
            <a:ext cx="26670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关于微信在线支付功能的设想：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/>
              <a:t>通过微信在线支付，我公司收到款后可进行代购，客户直接到</a:t>
            </a:r>
            <a:r>
              <a:rPr lang="en-US" altLang="zh-CN" sz="1800" dirty="0"/>
              <a:t>4</a:t>
            </a:r>
            <a:r>
              <a:rPr lang="zh-CN" altLang="en-US" sz="1800" dirty="0"/>
              <a:t>楼服务台领取即可。后期也可发展为送货上门服务。</a:t>
            </a:r>
          </a:p>
        </p:txBody>
      </p:sp>
    </p:spTree>
    <p:extLst>
      <p:ext uri="{BB962C8B-B14F-4D97-AF65-F5344CB8AC3E}">
        <p14:creationId xmlns:p14="http://schemas.microsoft.com/office/powerpoint/2010/main" val="27885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685800"/>
            <a:ext cx="6753225" cy="59213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zh-CN" sz="3200" dirty="0" smtClean="0"/>
              <a:t>与</a:t>
            </a:r>
            <a:r>
              <a:rPr lang="zh-CN" altLang="en-US" sz="3200" dirty="0" smtClean="0"/>
              <a:t>异业商家</a:t>
            </a:r>
            <a:r>
              <a:rPr lang="zh-CN" altLang="zh-CN" sz="3200" dirty="0" smtClean="0"/>
              <a:t>进行</a:t>
            </a:r>
            <a:r>
              <a:rPr lang="zh-CN" altLang="en-US" sz="3200" dirty="0" smtClean="0"/>
              <a:t>资源整合</a:t>
            </a:r>
            <a:endParaRPr lang="zh-CN" altLang="zh-CN" sz="32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9358312" y="6894512"/>
            <a:ext cx="1668463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de-DE" altLang="en-US" sz="1000" smtClean="0"/>
              <a:t>Page </a:t>
            </a:r>
            <a:r>
              <a:rPr lang="de-DE" altLang="en-US" sz="1000" smtClean="0">
                <a:sym typeface="MS UI Gothic" panose="020B0600070205080204" pitchFamily="34" charset="-128"/>
              </a:rPr>
              <a:t></a:t>
            </a:r>
            <a:r>
              <a:rPr lang="de-DE" altLang="en-US" sz="1000" smtClean="0"/>
              <a:t> </a:t>
            </a:r>
            <a:fld id="{87973C40-2356-479D-9607-5914B6C946F2}" type="slidenum">
              <a:rPr lang="zh-CN" altLang="en-US" sz="1000" smtClean="0"/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17</a:t>
            </a:fld>
            <a:endParaRPr lang="en-US" altLang="zh-CN" sz="1000" smtClean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12912" y="1590675"/>
            <a:ext cx="41306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周边异业商户资源整合：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通过洽谈寻找更多异业商家，相互承认对方会员卡或提供更多异业增值服务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79" y="1638301"/>
            <a:ext cx="2761107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4452279"/>
            <a:ext cx="3463925" cy="208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86" y="4191000"/>
            <a:ext cx="3581400" cy="23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7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685800"/>
            <a:ext cx="6753225" cy="592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zh-CN" smtClean="0"/>
              <a:t>合作优势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00201" y="1666742"/>
            <a:ext cx="9720262" cy="441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3048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、体现商场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形象</a:t>
            </a:r>
            <a:endParaRPr lang="en-US" altLang="zh-CN" sz="1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随着智能手机的普及，无线已经成为人们获取信息的重要入口，商场为无线设置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认证</a:t>
            </a:r>
            <a:r>
              <a:rPr lang="zh-CN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 等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于是在每个客人上网前设置了一个自身形象绝佳展示机会，同时商场拥有先进的无线控制技术，无形中也提高了商场的档次。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在商城同行中，像万达广场都已经建立了自己的无线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认证服务。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、促销信息及时推送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客人通过商场无线上网，系统会自动向客人推送商场的各类促销信息，实现商场与客人间实时互动。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、与异业联盟商家进行资源互换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通过微信会员卡实现长虹国际广场与异业商家之间的资源整合，扩大会员基数。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、引导客人关注商场官方微信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微信是目前公认的最热门移动应用，商场可以通过无线推送功能引导客人关注商场微信公众平台，实现二次营销。</a:t>
            </a:r>
          </a:p>
        </p:txBody>
      </p:sp>
    </p:spTree>
    <p:extLst>
      <p:ext uri="{BB962C8B-B14F-4D97-AF65-F5344CB8AC3E}">
        <p14:creationId xmlns:p14="http://schemas.microsoft.com/office/powerpoint/2010/main" val="12928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19200" y="1295400"/>
            <a:ext cx="1779588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主要营销方法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9172714"/>
              </p:ext>
            </p:extLst>
          </p:nvPr>
        </p:nvGraphicFramePr>
        <p:xfrm>
          <a:off x="2333595" y="2296307"/>
          <a:ext cx="8929750" cy="4000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42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2600" y="609600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概述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用户和数据是</a:t>
            </a:r>
            <a:r>
              <a:rPr lang="zh-CN" altLang="en-US" sz="2000" dirty="0" smtClean="0"/>
              <a:t>核心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1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社交化、移动化积累客户信息，保持客户</a:t>
            </a:r>
            <a:r>
              <a:rPr lang="zh-CN" altLang="en-US" sz="2000" dirty="0" smtClean="0"/>
              <a:t>粘性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2</a:t>
            </a:r>
            <a:r>
              <a:rPr lang="zh-CN" altLang="en-US" sz="2000" dirty="0" smtClean="0"/>
              <a:t>、</a:t>
            </a:r>
            <a:r>
              <a:rPr lang="en-US" altLang="zh-CN" sz="2000" dirty="0"/>
              <a:t>CRM </a:t>
            </a:r>
            <a:r>
              <a:rPr lang="zh-CN" altLang="en-US" sz="2000" dirty="0"/>
              <a:t>客户管理</a:t>
            </a:r>
            <a:r>
              <a:rPr lang="zh-CN" altLang="en-US" sz="2000" dirty="0" smtClean="0"/>
              <a:t>、画像、挖掘</a:t>
            </a:r>
            <a:r>
              <a:rPr lang="zh-CN" altLang="en-US" sz="2000" dirty="0"/>
              <a:t>、营销、</a:t>
            </a:r>
            <a:r>
              <a:rPr lang="zh-CN" altLang="en-US" sz="2000" dirty="0" smtClean="0"/>
              <a:t>关怀、预测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3</a:t>
            </a:r>
            <a:r>
              <a:rPr lang="zh-CN" altLang="en-US" sz="2000" dirty="0" smtClean="0"/>
              <a:t>、</a:t>
            </a:r>
            <a:r>
              <a:rPr lang="zh-CN" altLang="en-US" sz="2000" dirty="0"/>
              <a:t>电商数据集成与移动电商</a:t>
            </a:r>
            <a:r>
              <a:rPr lang="zh-CN" altLang="en-US" sz="2000" dirty="0" smtClean="0"/>
              <a:t>拓展线</a:t>
            </a:r>
            <a:r>
              <a:rPr lang="zh-CN" altLang="en-US" sz="2000" dirty="0"/>
              <a:t>上客户获取与互动</a:t>
            </a:r>
            <a:r>
              <a:rPr lang="zh-CN" altLang="en-US" sz="2000" dirty="0" smtClean="0"/>
              <a:t>保障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、大数据挖掘应用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950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1752600" y="762000"/>
            <a:ext cx="4422686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精准营销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通过移动端的方式推送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828800" y="2057400"/>
            <a:ext cx="53213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基于消费者大数据的运算基础，多维度客户分组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方式，方便日后开展有的放矢的多维度营销。特设潜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在客户和微信客户组，即使是擦身而过的未成交客户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，也绝不放过。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随后客户能接触到的短信、邮件、微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信、移动商城都会是他想要的内容。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952660"/>
              </p:ext>
            </p:extLst>
          </p:nvPr>
        </p:nvGraphicFramePr>
        <p:xfrm>
          <a:off x="7086600" y="4240656"/>
          <a:ext cx="4540250" cy="251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3" imgW="8317440" imgH="4609440" progId="Photoshop.Image.10">
                  <p:embed/>
                </p:oleObj>
              </mc:Choice>
              <mc:Fallback>
                <p:oleObj name="Image" r:id="rId3" imgW="8317440" imgH="46094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6600" y="4240656"/>
                        <a:ext cx="4540250" cy="2516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1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00200" y="620259"/>
            <a:ext cx="9721850" cy="623887"/>
          </a:xfrm>
        </p:spPr>
        <p:txBody>
          <a:bodyPr>
            <a:normAutofit fontScale="90000"/>
          </a:bodyPr>
          <a:lstStyle/>
          <a:p>
            <a:r>
              <a:rPr lang="zh-CN" altLang="en-US" b="1" smtClean="0"/>
              <a:t>日常执行类目</a:t>
            </a: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932987" y="6682921"/>
            <a:ext cx="1668463" cy="196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de-DE" altLang="en-US" sz="1000" smtClean="0"/>
              <a:t>Page </a:t>
            </a:r>
            <a:r>
              <a:rPr lang="de-DE" altLang="en-US" sz="1000" smtClean="0">
                <a:sym typeface="MS UI Gothic" panose="020B0600070205080204" pitchFamily="34" charset="-128"/>
              </a:rPr>
              <a:t></a:t>
            </a:r>
            <a:r>
              <a:rPr lang="de-DE" altLang="en-US" sz="1000" smtClean="0"/>
              <a:t> </a:t>
            </a:r>
            <a:fld id="{FC66D0FB-2839-4AB2-8350-C52760A881CF}" type="slidenum">
              <a:rPr lang="zh-CN" altLang="en-US" sz="1000" smtClean="0"/>
              <a:pPr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21</a:t>
            </a:fld>
            <a:endParaRPr lang="en-US" altLang="zh-CN" sz="1000" smtClean="0"/>
          </a:p>
        </p:txBody>
      </p:sp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694262"/>
              </p:ext>
            </p:extLst>
          </p:nvPr>
        </p:nvGraphicFramePr>
        <p:xfrm>
          <a:off x="1219200" y="1676400"/>
          <a:ext cx="9721850" cy="335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629400" y="5257799"/>
            <a:ext cx="2327275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智能客服系统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会员管理和优惠券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657600" y="5257800"/>
            <a:ext cx="13001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内容推送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互动活动</a:t>
            </a:r>
          </a:p>
        </p:txBody>
      </p:sp>
    </p:spTree>
    <p:extLst>
      <p:ext uri="{BB962C8B-B14F-4D97-AF65-F5344CB8AC3E}">
        <p14:creationId xmlns:p14="http://schemas.microsoft.com/office/powerpoint/2010/main" val="7573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24000" y="685800"/>
            <a:ext cx="9721850" cy="623888"/>
          </a:xfrm>
        </p:spPr>
        <p:txBody>
          <a:bodyPr>
            <a:normAutofit fontScale="90000"/>
          </a:bodyPr>
          <a:lstStyle/>
          <a:p>
            <a:r>
              <a:rPr lang="zh-CN" altLang="en-US" b="1" smtClean="0"/>
              <a:t>阶段性规划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81200" y="2178050"/>
            <a:ext cx="5095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52762" y="2178050"/>
            <a:ext cx="509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0075" y="2178050"/>
            <a:ext cx="5095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767387" y="2178050"/>
            <a:ext cx="5095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196137" y="2178050"/>
            <a:ext cx="630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696325" y="2178050"/>
            <a:ext cx="630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982200" y="2178050"/>
            <a:ext cx="630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2" name="五边形 11"/>
          <p:cNvSpPr/>
          <p:nvPr/>
        </p:nvSpPr>
        <p:spPr>
          <a:xfrm>
            <a:off x="2001837" y="5106988"/>
            <a:ext cx="8418513" cy="300037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日常数据报告的图示化设计</a:t>
            </a:r>
          </a:p>
        </p:txBody>
      </p:sp>
      <p:sp>
        <p:nvSpPr>
          <p:cNvPr id="13" name="五边形 12"/>
          <p:cNvSpPr/>
          <p:nvPr/>
        </p:nvSpPr>
        <p:spPr>
          <a:xfrm>
            <a:off x="2001837" y="5492750"/>
            <a:ext cx="8418513" cy="30003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节日、热点的话题活动</a:t>
            </a:r>
          </a:p>
        </p:txBody>
      </p:sp>
      <p:sp>
        <p:nvSpPr>
          <p:cNvPr id="14" name="五边形 13"/>
          <p:cNvSpPr/>
          <p:nvPr/>
        </p:nvSpPr>
        <p:spPr>
          <a:xfrm>
            <a:off x="2001837" y="2633663"/>
            <a:ext cx="1720850" cy="428625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微信的风格定型</a:t>
            </a:r>
          </a:p>
        </p:txBody>
      </p:sp>
      <p:sp>
        <p:nvSpPr>
          <p:cNvPr id="15" name="五边形 14"/>
          <p:cNvSpPr/>
          <p:nvPr/>
        </p:nvSpPr>
        <p:spPr>
          <a:xfrm>
            <a:off x="3838575" y="2635250"/>
            <a:ext cx="6608762" cy="428625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官方微信日常维护</a:t>
            </a:r>
          </a:p>
        </p:txBody>
      </p:sp>
      <p:sp>
        <p:nvSpPr>
          <p:cNvPr id="16" name="五边形 15"/>
          <p:cNvSpPr/>
          <p:nvPr/>
        </p:nvSpPr>
        <p:spPr>
          <a:xfrm>
            <a:off x="2001837" y="5878513"/>
            <a:ext cx="8418513" cy="298450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第三方账号的合作</a:t>
            </a:r>
          </a:p>
        </p:txBody>
      </p:sp>
      <p:sp>
        <p:nvSpPr>
          <p:cNvPr id="17" name="五边形 16"/>
          <p:cNvSpPr/>
          <p:nvPr/>
        </p:nvSpPr>
        <p:spPr>
          <a:xfrm>
            <a:off x="1981200" y="3392488"/>
            <a:ext cx="3071812" cy="427037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“激情世界杯”主题营销</a:t>
            </a:r>
          </a:p>
        </p:txBody>
      </p:sp>
      <p:sp>
        <p:nvSpPr>
          <p:cNvPr id="18" name="五边形 17"/>
          <p:cNvSpPr/>
          <p:nvPr/>
        </p:nvSpPr>
        <p:spPr>
          <a:xfrm>
            <a:off x="5481637" y="3821113"/>
            <a:ext cx="2857500" cy="427037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“风情之秋”主题营销</a:t>
            </a:r>
          </a:p>
        </p:txBody>
      </p:sp>
      <p:sp>
        <p:nvSpPr>
          <p:cNvPr id="19" name="五边形 18"/>
          <p:cNvSpPr/>
          <p:nvPr/>
        </p:nvSpPr>
        <p:spPr>
          <a:xfrm>
            <a:off x="8339137" y="4392613"/>
            <a:ext cx="2643188" cy="427037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“冬之温暖”主题营销</a:t>
            </a:r>
          </a:p>
        </p:txBody>
      </p:sp>
    </p:spTree>
    <p:extLst>
      <p:ext uri="{BB962C8B-B14F-4D97-AF65-F5344CB8AC3E}">
        <p14:creationId xmlns:p14="http://schemas.microsoft.com/office/powerpoint/2010/main" val="32892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228600"/>
            <a:ext cx="107950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71725" y="228600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524250" y="228600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788534666"/>
              </p:ext>
            </p:extLst>
          </p:nvPr>
        </p:nvGraphicFramePr>
        <p:xfrm>
          <a:off x="2155379" y="1148539"/>
          <a:ext cx="8928992" cy="51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2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42393" y="365125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94918" y="365125"/>
            <a:ext cx="107950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647443" y="365125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18971938"/>
              </p:ext>
            </p:extLst>
          </p:nvPr>
        </p:nvGraphicFramePr>
        <p:xfrm>
          <a:off x="5721486" y="1270682"/>
          <a:ext cx="6422306" cy="480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5"/>
          <p:cNvSpPr txBox="1">
            <a:spLocks noChangeArrowheads="1"/>
          </p:cNvSpPr>
          <p:nvPr/>
        </p:nvSpPr>
        <p:spPr bwMode="auto">
          <a:xfrm>
            <a:off x="1702756" y="1131888"/>
            <a:ext cx="41767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信息推送进行了解用户属性，</a:t>
            </a:r>
            <a:endParaRPr lang="en-US" altLang="zh-CN" sz="180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487712394"/>
              </p:ext>
            </p:extLst>
          </p:nvPr>
        </p:nvGraphicFramePr>
        <p:xfrm>
          <a:off x="152400" y="1985194"/>
          <a:ext cx="6844632" cy="3913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702756" y="6018213"/>
            <a:ext cx="41767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针对用户回复，人工进行分组管理</a:t>
            </a:r>
          </a:p>
        </p:txBody>
      </p:sp>
      <p:sp>
        <p:nvSpPr>
          <p:cNvPr id="12" name="椭圆形标注 11"/>
          <p:cNvSpPr/>
          <p:nvPr/>
        </p:nvSpPr>
        <p:spPr>
          <a:xfrm>
            <a:off x="9881556" y="1355725"/>
            <a:ext cx="1866900" cy="658813"/>
          </a:xfrm>
          <a:prstGeom prst="wedgeEllipseCallou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亲，今天</a:t>
            </a:r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是新华文化广场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会员日，邀您参加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形标注 12"/>
          <p:cNvSpPr/>
          <p:nvPr/>
        </p:nvSpPr>
        <p:spPr>
          <a:xfrm>
            <a:off x="5627056" y="3233738"/>
            <a:ext cx="1655762" cy="792162"/>
          </a:xfrm>
          <a:prstGeom prst="wedgeEllipseCallout">
            <a:avLst>
              <a:gd name="adj1" fmla="val 37774"/>
              <a:gd name="adj2" fmla="val 64531"/>
            </a:avLst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是时候为他选件新衣服了，他会用两件来回报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9954581" y="3382963"/>
            <a:ext cx="1584325" cy="658812"/>
          </a:xfrm>
          <a:prstGeom prst="wedgeEllipseCallou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申请微信会员卡成为新会员，还有新人礼哦</a:t>
            </a:r>
          </a:p>
        </p:txBody>
      </p:sp>
    </p:spTree>
    <p:extLst>
      <p:ext uri="{BB962C8B-B14F-4D97-AF65-F5344CB8AC3E}">
        <p14:creationId xmlns:p14="http://schemas.microsoft.com/office/powerpoint/2010/main" val="29268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08075" y="288925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60600" y="288925"/>
            <a:ext cx="1079500" cy="369888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413125" y="288925"/>
            <a:ext cx="107950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优惠券</a:t>
            </a:r>
          </a:p>
        </p:txBody>
      </p:sp>
      <p:sp>
        <p:nvSpPr>
          <p:cNvPr id="8" name="横卷形 7"/>
          <p:cNvSpPr/>
          <p:nvPr/>
        </p:nvSpPr>
        <p:spPr>
          <a:xfrm>
            <a:off x="3340100" y="1208088"/>
            <a:ext cx="6624638" cy="1844675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</a:t>
            </a: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对新华文化广场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的信任！</a:t>
            </a:r>
          </a:p>
          <a:p>
            <a:pPr algn="ctr" eaLnBrk="1" hangingPunct="1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下单时输入编码：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XUJIAHUI888888</a:t>
            </a:r>
          </a:p>
          <a:p>
            <a:pPr algn="ctr" eaLnBrk="1" hangingPunct="1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任意订单立减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 别嫌少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"/>
          <a:stretch>
            <a:fillRect/>
          </a:stretch>
        </p:blipFill>
        <p:spPr bwMode="auto">
          <a:xfrm>
            <a:off x="6391275" y="3117850"/>
            <a:ext cx="511492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1468438" y="6288088"/>
            <a:ext cx="41767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针对活跃用户发放优惠券，刺激消费。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3232150"/>
            <a:ext cx="2947988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4562475"/>
            <a:ext cx="27717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4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19200" y="1371600"/>
            <a:ext cx="284480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关于前期粉丝积累的建议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795185572"/>
              </p:ext>
            </p:extLst>
          </p:nvPr>
        </p:nvGraphicFramePr>
        <p:xfrm>
          <a:off x="2333595" y="2372507"/>
          <a:ext cx="8929750" cy="4000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7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609600"/>
            <a:ext cx="9525000" cy="1280890"/>
          </a:xfrm>
        </p:spPr>
        <p:txBody>
          <a:bodyPr>
            <a:normAutofit fontScale="90000"/>
          </a:bodyPr>
          <a:lstStyle/>
          <a:p>
            <a:r>
              <a:rPr lang="en-US" altLang="zh-CN" sz="2000" dirty="0" smtClean="0"/>
              <a:t>P2</a:t>
            </a:r>
            <a:r>
              <a:rPr lang="en-US" altLang="zh-CN" dirty="0" smtClean="0"/>
              <a:t> </a:t>
            </a:r>
            <a:r>
              <a:rPr lang="en-US" altLang="zh-CN" dirty="0"/>
              <a:t>CRM </a:t>
            </a:r>
            <a:r>
              <a:rPr lang="zh-CN" altLang="en-US" dirty="0"/>
              <a:t>客户管理、画像、挖掘、营销、关怀、预测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本项目的需求痛点</a:t>
            </a:r>
            <a:endParaRPr lang="en-US" altLang="zh-CN" sz="20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如何</a:t>
            </a:r>
            <a:r>
              <a:rPr lang="zh-CN" altLang="en-US" sz="2000" dirty="0"/>
              <a:t>积累有效客户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客户数据整理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会员管理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客户营销、关怀、消费行为预测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70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本项目的需求痛点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1371600"/>
            <a:ext cx="10515600" cy="5256584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ts val="2560"/>
              </a:lnSpc>
              <a:buNone/>
            </a:pPr>
            <a:r>
              <a:rPr lang="zh-CN" altLang="en-US" sz="2900" dirty="0" smtClean="0"/>
              <a:t>零售业的竞争很大程度上是对客户资源的竞争；争取更多的客户、满足不同客户群的需求、为客户营造优良的客户体验                    需要数字化管理工具。</a:t>
            </a:r>
          </a:p>
          <a:p>
            <a:endParaRPr lang="zh-CN" altLang="en-US" dirty="0" smtClean="0"/>
          </a:p>
          <a:p>
            <a:pPr marL="0" indent="0">
              <a:buNone/>
            </a:pPr>
            <a:r>
              <a:rPr lang="en-US" altLang="zh-CN" sz="3300" b="1" dirty="0" smtClean="0"/>
              <a:t>1</a:t>
            </a:r>
            <a:r>
              <a:rPr lang="zh-CN" altLang="en-US" sz="3300" b="1" dirty="0" smtClean="0"/>
              <a:t>、顾客研究：</a:t>
            </a:r>
            <a:endParaRPr lang="en-US" altLang="zh-CN" sz="3300" b="1" dirty="0" smtClean="0"/>
          </a:p>
          <a:p>
            <a:r>
              <a:rPr lang="zh-CN" altLang="en-US" sz="2900" dirty="0"/>
              <a:t>对</a:t>
            </a:r>
            <a:r>
              <a:rPr lang="en-US" altLang="zh-CN" sz="2900" dirty="0"/>
              <a:t>C</a:t>
            </a:r>
            <a:r>
              <a:rPr lang="zh-CN" altLang="en-US" sz="2900" dirty="0"/>
              <a:t>端顾客行为进行深入研究</a:t>
            </a:r>
          </a:p>
          <a:p>
            <a:r>
              <a:rPr lang="zh-CN" altLang="en-US" sz="2900" dirty="0"/>
              <a:t>预测购买行为，兴趣点，主动推送促销信息</a:t>
            </a:r>
          </a:p>
          <a:p>
            <a:r>
              <a:rPr lang="zh-CN" altLang="en-US" sz="2900" dirty="0"/>
              <a:t>结合大数据分析对消费者进行有效分类、营销、互动，提高客户粘性</a:t>
            </a:r>
          </a:p>
          <a:p>
            <a:pPr marL="0" indent="0">
              <a:buNone/>
            </a:pPr>
            <a:r>
              <a:rPr lang="en-US" altLang="zh-CN" sz="3400" b="1" dirty="0" smtClean="0"/>
              <a:t>2</a:t>
            </a:r>
            <a:r>
              <a:rPr lang="zh-CN" altLang="en-US" sz="3400" b="1" dirty="0" smtClean="0"/>
              <a:t>、维度管理的局限：</a:t>
            </a:r>
          </a:p>
          <a:p>
            <a:r>
              <a:rPr lang="zh-CN" altLang="en-US" sz="2900" dirty="0"/>
              <a:t>无</a:t>
            </a:r>
            <a:r>
              <a:rPr lang="en-US" altLang="zh-CN" sz="2900" dirty="0"/>
              <a:t>CRM</a:t>
            </a:r>
            <a:r>
              <a:rPr lang="zh-CN" altLang="en-US" sz="2900" dirty="0"/>
              <a:t>系统，对顾客的分析能力有限</a:t>
            </a:r>
          </a:p>
          <a:p>
            <a:r>
              <a:rPr lang="zh-CN" altLang="en-US" sz="2900" dirty="0"/>
              <a:t>营销活动管理和分析能力不足</a:t>
            </a:r>
          </a:p>
          <a:p>
            <a:r>
              <a:rPr lang="zh-CN" altLang="en-US" sz="2900" dirty="0"/>
              <a:t>缺乏实时数据获取、使用</a:t>
            </a:r>
          </a:p>
          <a:p>
            <a:pPr marL="0" indent="0">
              <a:buNone/>
            </a:pPr>
            <a:r>
              <a:rPr lang="en-US" altLang="zh-CN" sz="3400" b="1" dirty="0" smtClean="0"/>
              <a:t>3</a:t>
            </a:r>
            <a:r>
              <a:rPr lang="zh-CN" altLang="en-US" sz="3400" b="1" dirty="0" smtClean="0"/>
              <a:t>、提供完善的购物体验：</a:t>
            </a:r>
          </a:p>
          <a:p>
            <a:r>
              <a:rPr lang="zh-CN" altLang="en-US" sz="2900" dirty="0"/>
              <a:t>提供基于购买记录（商品关注）的定制服务、产品与促销</a:t>
            </a:r>
          </a:p>
          <a:p>
            <a:r>
              <a:rPr lang="zh-CN" altLang="en-US" sz="2900" dirty="0"/>
              <a:t>为会员提供更多奖励方案，会员待遇，文化服务</a:t>
            </a:r>
          </a:p>
          <a:p>
            <a:pPr marL="0" indent="0">
              <a:buNone/>
            </a:pPr>
            <a:r>
              <a:rPr lang="en-US" altLang="zh-CN" sz="3400" b="1" dirty="0" smtClean="0"/>
              <a:t>4</a:t>
            </a:r>
            <a:r>
              <a:rPr lang="zh-CN" altLang="en-US" sz="3400" b="1" dirty="0" smtClean="0"/>
              <a:t>、加强后台与顾客忠诚度管理系统集成：</a:t>
            </a:r>
          </a:p>
          <a:p>
            <a:r>
              <a:rPr lang="zh-CN" altLang="en-US" sz="2900" dirty="0"/>
              <a:t>加强店面</a:t>
            </a:r>
            <a:r>
              <a:rPr lang="en-US" altLang="zh-CN" sz="2900" dirty="0"/>
              <a:t>POS</a:t>
            </a:r>
            <a:r>
              <a:rPr lang="zh-CN" altLang="en-US" sz="2900" dirty="0"/>
              <a:t>系统与后台应用的集成</a:t>
            </a:r>
          </a:p>
          <a:p>
            <a:r>
              <a:rPr lang="zh-CN" altLang="en-US" sz="2900" dirty="0"/>
              <a:t>实现整个系统数据实时更新和实时分析能力 </a:t>
            </a:r>
          </a:p>
        </p:txBody>
      </p:sp>
    </p:spTree>
    <p:extLst>
      <p:ext uri="{BB962C8B-B14F-4D97-AF65-F5344CB8AC3E}">
        <p14:creationId xmlns:p14="http://schemas.microsoft.com/office/powerpoint/2010/main" val="18024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225800" y="2628900"/>
            <a:ext cx="2159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i="1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POS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948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APP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11800" y="3708400"/>
            <a:ext cx="660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忠诚度引擎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131300" y="2959100"/>
            <a:ext cx="4699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On-line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854200" y="3086100"/>
            <a:ext cx="482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Off-line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762500" y="26670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客户洞察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5903" y="239859"/>
            <a:ext cx="818813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4876800" algn="l"/>
                <a:tab pos="5219700" algn="l"/>
                <a:tab pos="5295900" algn="l"/>
              </a:tabLst>
            </a:pPr>
            <a:r>
              <a:rPr lang="en-US" altLang="zh-CN" sz="3602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CRM数化营销体系构想</a:t>
            </a:r>
            <a:r>
              <a:rPr lang="en-US" altLang="zh-CN" sz="3602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社交电商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O2O 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模式</a:t>
            </a:r>
            <a:r>
              <a:rPr lang="en-US" altLang="zh-CN" sz="3602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876800" algn="l"/>
                <a:tab pos="5219700" algn="l"/>
                <a:tab pos="5295900" algn="l"/>
              </a:tabLst>
            </a:pPr>
            <a:r>
              <a:rPr lang="en-US" altLang="zh-CN" dirty="0" smtClean="0"/>
              <a:t>	</a:t>
            </a:r>
            <a:r>
              <a:rPr lang="en-US" altLang="zh-CN" sz="1103" b="1" dirty="0" smtClean="0">
                <a:solidFill>
                  <a:srgbClr val="2E75B6"/>
                </a:solidFill>
                <a:latin typeface="微软雅黑" pitchFamily="18" charset="0"/>
                <a:cs typeface="微软雅黑" pitchFamily="18" charset="0"/>
              </a:rPr>
              <a:t>CRM数化营销体系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876800" algn="l"/>
                <a:tab pos="5219700" algn="l"/>
                <a:tab pos="5295900" algn="l"/>
              </a:tabLst>
            </a:pPr>
            <a:r>
              <a:rPr lang="en-US" altLang="zh-CN" dirty="0" smtClean="0"/>
              <a:t>		</a:t>
            </a:r>
            <a:r>
              <a:rPr lang="en-US" altLang="zh-CN" sz="105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数据分析</a:t>
            </a:r>
          </a:p>
          <a:p>
            <a:pPr>
              <a:lnSpc>
                <a:spcPts val="1600"/>
              </a:lnSpc>
              <a:tabLst>
                <a:tab pos="4876800" algn="l"/>
                <a:tab pos="5219700" algn="l"/>
                <a:tab pos="5295900" algn="l"/>
              </a:tabLst>
            </a:pPr>
            <a:r>
              <a:rPr lang="en-US" altLang="zh-CN" dirty="0" smtClean="0"/>
              <a:t>			 </a:t>
            </a:r>
            <a:r>
              <a:rPr lang="en-US" altLang="zh-CN" sz="900" dirty="0" err="1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营销</a:t>
            </a:r>
            <a:r>
              <a:rPr lang="zh-CN" altLang="en-US" sz="9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洞察</a:t>
            </a:r>
            <a:endParaRPr lang="en-US" altLang="zh-CN" sz="900" dirty="0" smtClean="0">
              <a:solidFill>
                <a:srgbClr val="FFFFFF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591300" y="27305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客户沟通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76700" y="28067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05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数据集成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670800" y="2336800"/>
            <a:ext cx="57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48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社会化媒体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34300" y="2705100"/>
            <a:ext cx="546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48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会员门户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1600" algn="l"/>
              </a:tabLst>
            </a:pPr>
            <a:r>
              <a:rPr lang="en-US" altLang="zh-CN" sz="948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电子商务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92500" y="4394200"/>
            <a:ext cx="546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998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1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门店A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556500" y="4318000"/>
            <a:ext cx="660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04800" algn="l"/>
              </a:tabLst>
            </a:pPr>
            <a:r>
              <a:rPr lang="en-US" altLang="zh-CN" sz="998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CRM执行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1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门店B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372100" y="5194300"/>
            <a:ext cx="1155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CRM数化营销体系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575300" y="2781300"/>
            <a:ext cx="5588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99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CRM策略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客户管理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75299" y="2454865"/>
            <a:ext cx="558801" cy="1359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700"/>
              </a:lnSpc>
              <a:tabLst/>
            </a:pPr>
            <a:r>
              <a:rPr lang="en-US" altLang="zh-CN" sz="9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CRM战略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68700" y="4038600"/>
            <a:ext cx="444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CRM策略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45400" y="3962400"/>
            <a:ext cx="444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CRM策略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223000" y="44069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门店引流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156200" y="44196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门店引流</a:t>
            </a:r>
          </a:p>
        </p:txBody>
      </p:sp>
    </p:spTree>
    <p:extLst>
      <p:ext uri="{BB962C8B-B14F-4D97-AF65-F5344CB8AC3E}">
        <p14:creationId xmlns:p14="http://schemas.microsoft.com/office/powerpoint/2010/main" val="37335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60960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7400" y="1371600"/>
            <a:ext cx="8077200" cy="495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打造新华文化广场，在全省范围内建立基于新华书店最佳</a:t>
            </a:r>
            <a:r>
              <a:rPr lang="zh-CN" altLang="en-US" sz="1600" dirty="0"/>
              <a:t>的人</a:t>
            </a:r>
            <a:r>
              <a:rPr lang="zh-CN" altLang="en-US" sz="1600" dirty="0" smtClean="0"/>
              <a:t>与文化服务</a:t>
            </a:r>
            <a:r>
              <a:rPr lang="zh-CN" altLang="en-US" sz="1600" dirty="0"/>
              <a:t>的连接</a:t>
            </a:r>
            <a:r>
              <a:rPr lang="zh-CN" altLang="en-US" sz="1600" dirty="0" smtClean="0"/>
              <a:t>平台；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立足本地化</a:t>
            </a:r>
            <a:r>
              <a:rPr lang="zh-CN" altLang="en-US" sz="1600" dirty="0" smtClean="0"/>
              <a:t>服务通过搭建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个包括</a:t>
            </a:r>
            <a:r>
              <a:rPr lang="zh-CN" altLang="en-US" sz="1600" dirty="0"/>
              <a:t>积分、</a:t>
            </a:r>
            <a:r>
              <a:rPr lang="en-US" altLang="zh-CN" sz="1600" dirty="0"/>
              <a:t>CRM</a:t>
            </a:r>
            <a:r>
              <a:rPr lang="zh-CN" altLang="en-US" sz="1600" dirty="0"/>
              <a:t>、</a:t>
            </a:r>
            <a:r>
              <a:rPr lang="en-US" altLang="zh-CN" sz="1600" dirty="0"/>
              <a:t>LBS</a:t>
            </a:r>
            <a:r>
              <a:rPr lang="zh-CN" altLang="en-US" sz="1600" dirty="0"/>
              <a:t>、点评、预定及优惠等</a:t>
            </a:r>
            <a:r>
              <a:rPr lang="zh-CN" altLang="en-US" sz="1600" dirty="0" smtClean="0"/>
              <a:t>内容的互动平台，把</a:t>
            </a:r>
            <a:r>
              <a:rPr lang="zh-CN" altLang="en-US" sz="1600" dirty="0"/>
              <a:t>这些功能融合到一起来连接好人与服务</a:t>
            </a:r>
            <a:r>
              <a:rPr lang="zh-CN" altLang="en-US" sz="1600" dirty="0" smtClean="0"/>
              <a:t>。通俗的讲，就是便捷的帮</a:t>
            </a:r>
            <a:r>
              <a:rPr lang="zh-CN" altLang="en-US" sz="1600" dirty="0"/>
              <a:t>人找到</a:t>
            </a:r>
            <a:r>
              <a:rPr lang="zh-CN" altLang="en-US" sz="1600" dirty="0" smtClean="0"/>
              <a:t>服务是服务的核心，</a:t>
            </a:r>
            <a:r>
              <a:rPr lang="zh-CN" altLang="en-US" sz="1600" dirty="0"/>
              <a:t>具体就是线上能为消费者提供消费决策、优惠信息、便利服务；线下则专注于商家与商家的连接</a:t>
            </a:r>
            <a:r>
              <a:rPr lang="en-US" altLang="zh-CN" sz="1600" dirty="0"/>
              <a:t>(</a:t>
            </a:r>
            <a:r>
              <a:rPr lang="zh-CN" altLang="en-US" sz="1600" dirty="0"/>
              <a:t>积分运营</a:t>
            </a:r>
            <a:r>
              <a:rPr lang="en-US" altLang="zh-CN" sz="1600" dirty="0"/>
              <a:t>)</a:t>
            </a:r>
            <a:r>
              <a:rPr lang="zh-CN" altLang="en-US" sz="1600" dirty="0"/>
              <a:t>，人与服务的连接</a:t>
            </a:r>
            <a:r>
              <a:rPr lang="en-US" altLang="zh-CN" sz="1600" dirty="0"/>
              <a:t>(</a:t>
            </a:r>
            <a:r>
              <a:rPr lang="zh-CN" altLang="en-US" sz="1600" dirty="0"/>
              <a:t>消费体验</a:t>
            </a:r>
            <a:r>
              <a:rPr lang="en-US" altLang="zh-CN" sz="1600" dirty="0"/>
              <a:t>)</a:t>
            </a:r>
            <a:r>
              <a:rPr lang="zh-CN" altLang="en-US" sz="1600" dirty="0"/>
              <a:t>，人与商家的连接</a:t>
            </a:r>
            <a:r>
              <a:rPr lang="en-US" altLang="zh-CN" sz="1600" dirty="0"/>
              <a:t>(</a:t>
            </a:r>
            <a:r>
              <a:rPr lang="zh-CN" altLang="en-US" sz="1600" dirty="0"/>
              <a:t>会员管理</a:t>
            </a:r>
            <a:r>
              <a:rPr lang="en-US" altLang="zh-CN" sz="1600" dirty="0"/>
              <a:t>)</a:t>
            </a:r>
            <a:r>
              <a:rPr lang="zh-CN" altLang="en-US" sz="1600" dirty="0"/>
              <a:t>，商家与服务的连接</a:t>
            </a:r>
            <a:r>
              <a:rPr lang="en-US" altLang="zh-CN" sz="1600" dirty="0"/>
              <a:t>(</a:t>
            </a:r>
            <a:r>
              <a:rPr lang="zh-CN" altLang="en-US" sz="1600" dirty="0"/>
              <a:t>支付交易</a:t>
            </a:r>
            <a:r>
              <a:rPr lang="en-US" altLang="zh-CN" sz="1600" dirty="0"/>
              <a:t>)</a:t>
            </a:r>
            <a:r>
              <a:rPr lang="zh-CN" altLang="en-US" sz="1600" dirty="0"/>
              <a:t>。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面对移动互联网的冲击，商业企业需要细化：</a:t>
            </a:r>
            <a:endParaRPr lang="en-US" altLang="zh-CN" sz="1600" dirty="0" smtClean="0"/>
          </a:p>
          <a:p>
            <a:pPr marL="702000">
              <a:lnSpc>
                <a:spcPct val="150000"/>
              </a:lnSpc>
            </a:pPr>
            <a:r>
              <a:rPr lang="zh-CN" altLang="en-US" sz="1600" dirty="0"/>
              <a:t>营销推广费用到底花在什么地方了？有什么效果？</a:t>
            </a:r>
          </a:p>
          <a:p>
            <a:pPr marL="702000">
              <a:lnSpc>
                <a:spcPct val="150000"/>
              </a:lnSpc>
            </a:pPr>
            <a:r>
              <a:rPr lang="zh-CN" altLang="en-US" sz="1600" dirty="0"/>
              <a:t>商业管理是一个黑匣子，滞后的订单成交分析无法实现实时预警和调整。</a:t>
            </a:r>
          </a:p>
          <a:p>
            <a:pPr marL="702000">
              <a:lnSpc>
                <a:spcPct val="150000"/>
              </a:lnSpc>
            </a:pPr>
            <a:r>
              <a:rPr lang="zh-CN" altLang="en-US" sz="1600" dirty="0"/>
              <a:t>没有有效的客户开源途径，无法识别进场客户，分辨数据来源的有效性。</a:t>
            </a:r>
          </a:p>
          <a:p>
            <a:pPr marL="702000">
              <a:lnSpc>
                <a:spcPct val="150000"/>
              </a:lnSpc>
            </a:pPr>
            <a:r>
              <a:rPr lang="zh-CN" altLang="en-US" sz="1600" dirty="0"/>
              <a:t>不打折不做活动不能吸引客户，没办法形成和积累与深度客户联系的渠道。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76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943100" y="2565400"/>
            <a:ext cx="812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智能自助服务终端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032500" y="1854200"/>
            <a:ext cx="457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分析中心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38500" y="1854200"/>
            <a:ext cx="6096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营销决策中心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29100" y="3403600"/>
            <a:ext cx="2032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803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前台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787900" y="5753100"/>
            <a:ext cx="457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消费者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315200" y="2705100"/>
            <a:ext cx="571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社会化媒体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13200" y="57404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251700" y="58801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6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28800" y="3873500"/>
            <a:ext cx="56134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698500" algn="l"/>
                <a:tab pos="4038600" algn="l"/>
                <a:tab pos="4927600" algn="l"/>
              </a:tabLst>
            </a:pPr>
            <a:r>
              <a:rPr lang="en-US" altLang="zh-CN" sz="803" b="1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门店入口</a:t>
            </a:r>
          </a:p>
          <a:p>
            <a:pPr>
              <a:lnSpc>
                <a:spcPts val="1400"/>
              </a:lnSpc>
              <a:tabLst>
                <a:tab pos="698500" algn="l"/>
                <a:tab pos="4038600" algn="l"/>
                <a:tab pos="49276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线上会员门户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698500" algn="l"/>
                <a:tab pos="4038600" algn="l"/>
                <a:tab pos="4927600" algn="l"/>
              </a:tabLst>
            </a:pPr>
            <a:r>
              <a:rPr lang="en-US" altLang="zh-CN" dirty="0" smtClean="0"/>
              <a:t>		</a:t>
            </a:r>
            <a:r>
              <a:rPr lang="en-US" altLang="zh-CN" sz="1103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698500" algn="l"/>
                <a:tab pos="4038600" algn="l"/>
                <a:tab pos="49276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AF0B30"/>
                </a:solidFill>
                <a:latin typeface="微软雅黑" pitchFamily="18" charset="0"/>
                <a:cs typeface="微软雅黑" pitchFamily="18" charset="0"/>
              </a:rPr>
              <a:t>线下门店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74900" y="5816600"/>
            <a:ext cx="1066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AF0B30"/>
                </a:solidFill>
                <a:latin typeface="微软雅黑" pitchFamily="18" charset="0"/>
                <a:cs typeface="微软雅黑" pitchFamily="18" charset="0"/>
              </a:rPr>
              <a:t>线上会员门户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374900" y="6172200"/>
            <a:ext cx="1066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AF0B30"/>
                </a:solidFill>
                <a:latin typeface="微软雅黑" pitchFamily="18" charset="0"/>
                <a:cs typeface="微软雅黑" pitchFamily="18" charset="0"/>
              </a:rPr>
              <a:t>后端处理中心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77900" y="127000"/>
            <a:ext cx="6354304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84500" algn="l"/>
                <a:tab pos="5041900" algn="l"/>
              </a:tabLst>
            </a:pPr>
            <a:r>
              <a:rPr lang="zh-CN" altLang="en-US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江西省新华发行集团 </a:t>
            </a:r>
            <a:r>
              <a:rPr lang="en-US" altLang="zh-CN" sz="2795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CRM理想应用场景</a:t>
            </a:r>
            <a:endParaRPr lang="en-US" altLang="zh-CN" sz="2795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984500" algn="l"/>
                <a:tab pos="5041900" algn="l"/>
              </a:tabLst>
            </a:pPr>
            <a:r>
              <a:rPr lang="en-US" altLang="zh-CN" dirty="0" smtClean="0"/>
              <a:t>	</a:t>
            </a:r>
            <a:r>
              <a:rPr lang="en-US" altLang="zh-CN" sz="803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忠诚度规则分析处理中心</a:t>
            </a:r>
          </a:p>
          <a:p>
            <a:pPr>
              <a:lnSpc>
                <a:spcPts val="1700"/>
              </a:lnSpc>
              <a:tabLst>
                <a:tab pos="2984500" algn="l"/>
                <a:tab pos="50419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CRM数据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838700" y="2844800"/>
            <a:ext cx="9144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103" b="1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IPAD移动</a:t>
            </a:r>
          </a:p>
          <a:p>
            <a:pPr>
              <a:lnSpc>
                <a:spcPts val="1300"/>
              </a:lnSpc>
              <a:tabLst>
                <a:tab pos="25400" algn="l"/>
                <a:tab pos="63500" algn="l"/>
              </a:tabLst>
            </a:pPr>
            <a:r>
              <a:rPr lang="en-US" altLang="zh-CN" dirty="0" smtClean="0"/>
              <a:t>		</a:t>
            </a:r>
            <a:r>
              <a:rPr lang="en-US" altLang="zh-CN" sz="1103" b="1" dirty="0" smtClean="0">
                <a:solidFill>
                  <a:srgbClr val="404040"/>
                </a:solidFill>
                <a:latin typeface="微软雅黑" pitchFamily="18" charset="0"/>
                <a:cs typeface="微软雅黑" pitchFamily="18" charset="0"/>
              </a:rPr>
              <a:t>服务终端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5400" algn="l"/>
                <a:tab pos="635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消费行为收集终端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610600" y="2006600"/>
            <a:ext cx="558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803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官网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106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书店官网</a:t>
            </a:r>
          </a:p>
        </p:txBody>
      </p:sp>
    </p:spTree>
    <p:extLst>
      <p:ext uri="{BB962C8B-B14F-4D97-AF65-F5344CB8AC3E}">
        <p14:creationId xmlns:p14="http://schemas.microsoft.com/office/powerpoint/2010/main" val="13521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24000" y="928116"/>
            <a:ext cx="9144000" cy="5358383"/>
          </a:xfrm>
          <a:custGeom>
            <a:avLst/>
            <a:gdLst>
              <a:gd name="connsiteX0" fmla="*/ 0 w 9144000"/>
              <a:gd name="connsiteY0" fmla="*/ 5358383 h 5358383"/>
              <a:gd name="connsiteX1" fmla="*/ 9144000 w 9144000"/>
              <a:gd name="connsiteY1" fmla="*/ 5358383 h 5358383"/>
              <a:gd name="connsiteX2" fmla="*/ 9144000 w 9144000"/>
              <a:gd name="connsiteY2" fmla="*/ 0 h 5358383"/>
              <a:gd name="connsiteX3" fmla="*/ 0 w 9144000"/>
              <a:gd name="connsiteY3" fmla="*/ 0 h 5358383"/>
              <a:gd name="connsiteX4" fmla="*/ 0 w 9144000"/>
              <a:gd name="connsiteY4" fmla="*/ 5358383 h 5358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358383">
                <a:moveTo>
                  <a:pt x="0" y="5358383"/>
                </a:moveTo>
                <a:lnTo>
                  <a:pt x="9144000" y="5358383"/>
                </a:lnTo>
                <a:lnTo>
                  <a:pt x="9144000" y="0"/>
                </a:lnTo>
                <a:lnTo>
                  <a:pt x="0" y="0"/>
                </a:lnTo>
                <a:lnTo>
                  <a:pt x="0" y="53583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68779" y="1324355"/>
            <a:ext cx="1578864" cy="1312164"/>
          </a:xfrm>
          <a:custGeom>
            <a:avLst/>
            <a:gdLst>
              <a:gd name="connsiteX0" fmla="*/ 0 w 1578864"/>
              <a:gd name="connsiteY0" fmla="*/ 1312164 h 1312164"/>
              <a:gd name="connsiteX1" fmla="*/ 1578864 w 1578864"/>
              <a:gd name="connsiteY1" fmla="*/ 1312164 h 1312164"/>
              <a:gd name="connsiteX2" fmla="*/ 1578864 w 1578864"/>
              <a:gd name="connsiteY2" fmla="*/ 0 h 1312164"/>
              <a:gd name="connsiteX3" fmla="*/ 0 w 1578864"/>
              <a:gd name="connsiteY3" fmla="*/ 0 h 1312164"/>
              <a:gd name="connsiteX4" fmla="*/ 0 w 1578864"/>
              <a:gd name="connsiteY4" fmla="*/ 1312164 h 1312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312164">
                <a:moveTo>
                  <a:pt x="0" y="1312164"/>
                </a:moveTo>
                <a:lnTo>
                  <a:pt x="1578864" y="1312164"/>
                </a:lnTo>
                <a:lnTo>
                  <a:pt x="1578864" y="0"/>
                </a:lnTo>
                <a:lnTo>
                  <a:pt x="0" y="0"/>
                </a:lnTo>
                <a:lnTo>
                  <a:pt x="0" y="131216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662429" y="1318005"/>
            <a:ext cx="1591564" cy="1324864"/>
          </a:xfrm>
          <a:custGeom>
            <a:avLst/>
            <a:gdLst>
              <a:gd name="connsiteX0" fmla="*/ 6350 w 1591564"/>
              <a:gd name="connsiteY0" fmla="*/ 1318514 h 1324864"/>
              <a:gd name="connsiteX1" fmla="*/ 1585214 w 1591564"/>
              <a:gd name="connsiteY1" fmla="*/ 1318514 h 1324864"/>
              <a:gd name="connsiteX2" fmla="*/ 1585214 w 1591564"/>
              <a:gd name="connsiteY2" fmla="*/ 6350 h 1324864"/>
              <a:gd name="connsiteX3" fmla="*/ 6350 w 1591564"/>
              <a:gd name="connsiteY3" fmla="*/ 6350 h 1324864"/>
              <a:gd name="connsiteX4" fmla="*/ 6350 w 1591564"/>
              <a:gd name="connsiteY4" fmla="*/ 1318514 h 1324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324864">
                <a:moveTo>
                  <a:pt x="6350" y="1318514"/>
                </a:moveTo>
                <a:lnTo>
                  <a:pt x="1585214" y="1318514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3185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68779" y="5076444"/>
            <a:ext cx="1578864" cy="1324355"/>
          </a:xfrm>
          <a:custGeom>
            <a:avLst/>
            <a:gdLst>
              <a:gd name="connsiteX0" fmla="*/ 0 w 1578864"/>
              <a:gd name="connsiteY0" fmla="*/ 1324355 h 1324355"/>
              <a:gd name="connsiteX1" fmla="*/ 1578864 w 1578864"/>
              <a:gd name="connsiteY1" fmla="*/ 1324355 h 1324355"/>
              <a:gd name="connsiteX2" fmla="*/ 1578864 w 1578864"/>
              <a:gd name="connsiteY2" fmla="*/ 0 h 1324355"/>
              <a:gd name="connsiteX3" fmla="*/ 0 w 1578864"/>
              <a:gd name="connsiteY3" fmla="*/ 0 h 1324355"/>
              <a:gd name="connsiteX4" fmla="*/ 0 w 1578864"/>
              <a:gd name="connsiteY4" fmla="*/ 1324355 h 1324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324355">
                <a:moveTo>
                  <a:pt x="0" y="1324355"/>
                </a:moveTo>
                <a:lnTo>
                  <a:pt x="1578864" y="1324355"/>
                </a:lnTo>
                <a:lnTo>
                  <a:pt x="1578864" y="0"/>
                </a:lnTo>
                <a:lnTo>
                  <a:pt x="0" y="0"/>
                </a:lnTo>
                <a:lnTo>
                  <a:pt x="0" y="13243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62429" y="5070094"/>
            <a:ext cx="1591564" cy="1337055"/>
          </a:xfrm>
          <a:custGeom>
            <a:avLst/>
            <a:gdLst>
              <a:gd name="connsiteX0" fmla="*/ 6350 w 1591564"/>
              <a:gd name="connsiteY0" fmla="*/ 1330705 h 1337055"/>
              <a:gd name="connsiteX1" fmla="*/ 1585214 w 1591564"/>
              <a:gd name="connsiteY1" fmla="*/ 1330705 h 1337055"/>
              <a:gd name="connsiteX2" fmla="*/ 1585214 w 1591564"/>
              <a:gd name="connsiteY2" fmla="*/ 6350 h 1337055"/>
              <a:gd name="connsiteX3" fmla="*/ 6350 w 1591564"/>
              <a:gd name="connsiteY3" fmla="*/ 6350 h 1337055"/>
              <a:gd name="connsiteX4" fmla="*/ 6350 w 1591564"/>
              <a:gd name="connsiteY4" fmla="*/ 1330705 h 1337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337055">
                <a:moveTo>
                  <a:pt x="6350" y="1330705"/>
                </a:moveTo>
                <a:lnTo>
                  <a:pt x="1585214" y="1330705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3307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668779" y="3212592"/>
            <a:ext cx="1578864" cy="1287780"/>
          </a:xfrm>
          <a:custGeom>
            <a:avLst/>
            <a:gdLst>
              <a:gd name="connsiteX0" fmla="*/ 0 w 1578864"/>
              <a:gd name="connsiteY0" fmla="*/ 1287779 h 1287780"/>
              <a:gd name="connsiteX1" fmla="*/ 1578864 w 1578864"/>
              <a:gd name="connsiteY1" fmla="*/ 1287779 h 1287780"/>
              <a:gd name="connsiteX2" fmla="*/ 1578864 w 1578864"/>
              <a:gd name="connsiteY2" fmla="*/ 0 h 1287780"/>
              <a:gd name="connsiteX3" fmla="*/ 0 w 1578864"/>
              <a:gd name="connsiteY3" fmla="*/ 0 h 1287780"/>
              <a:gd name="connsiteX4" fmla="*/ 0 w 1578864"/>
              <a:gd name="connsiteY4" fmla="*/ 1287779 h 1287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87780">
                <a:moveTo>
                  <a:pt x="0" y="1287779"/>
                </a:moveTo>
                <a:lnTo>
                  <a:pt x="1578864" y="1287779"/>
                </a:lnTo>
                <a:lnTo>
                  <a:pt x="1578864" y="0"/>
                </a:lnTo>
                <a:lnTo>
                  <a:pt x="0" y="0"/>
                </a:lnTo>
                <a:lnTo>
                  <a:pt x="0" y="12877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662429" y="3206242"/>
            <a:ext cx="1591564" cy="1300480"/>
          </a:xfrm>
          <a:custGeom>
            <a:avLst/>
            <a:gdLst>
              <a:gd name="connsiteX0" fmla="*/ 6350 w 1591564"/>
              <a:gd name="connsiteY0" fmla="*/ 1294129 h 1300480"/>
              <a:gd name="connsiteX1" fmla="*/ 1585214 w 1591564"/>
              <a:gd name="connsiteY1" fmla="*/ 1294129 h 1300480"/>
              <a:gd name="connsiteX2" fmla="*/ 1585214 w 1591564"/>
              <a:gd name="connsiteY2" fmla="*/ 6350 h 1300480"/>
              <a:gd name="connsiteX3" fmla="*/ 6350 w 1591564"/>
              <a:gd name="connsiteY3" fmla="*/ 6350 h 1300480"/>
              <a:gd name="connsiteX4" fmla="*/ 6350 w 1591564"/>
              <a:gd name="connsiteY4" fmla="*/ 1294129 h 1300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300480">
                <a:moveTo>
                  <a:pt x="6350" y="1294129"/>
                </a:moveTo>
                <a:lnTo>
                  <a:pt x="1585214" y="1294129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941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94532" y="5076444"/>
            <a:ext cx="1578864" cy="1299972"/>
          </a:xfrm>
          <a:custGeom>
            <a:avLst/>
            <a:gdLst>
              <a:gd name="connsiteX0" fmla="*/ 0 w 1578864"/>
              <a:gd name="connsiteY0" fmla="*/ 1299971 h 1299972"/>
              <a:gd name="connsiteX1" fmla="*/ 1578864 w 1578864"/>
              <a:gd name="connsiteY1" fmla="*/ 1299971 h 1299972"/>
              <a:gd name="connsiteX2" fmla="*/ 1578864 w 1578864"/>
              <a:gd name="connsiteY2" fmla="*/ 0 h 1299972"/>
              <a:gd name="connsiteX3" fmla="*/ 0 w 1578864"/>
              <a:gd name="connsiteY3" fmla="*/ 0 h 1299972"/>
              <a:gd name="connsiteX4" fmla="*/ 0 w 1578864"/>
              <a:gd name="connsiteY4" fmla="*/ 1299971 h 1299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99972">
                <a:moveTo>
                  <a:pt x="0" y="1299971"/>
                </a:moveTo>
                <a:lnTo>
                  <a:pt x="1578864" y="1299971"/>
                </a:lnTo>
                <a:lnTo>
                  <a:pt x="1578864" y="0"/>
                </a:lnTo>
                <a:lnTo>
                  <a:pt x="0" y="0"/>
                </a:lnTo>
                <a:lnTo>
                  <a:pt x="0" y="12999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88182" y="5070094"/>
            <a:ext cx="1591564" cy="1312672"/>
          </a:xfrm>
          <a:custGeom>
            <a:avLst/>
            <a:gdLst>
              <a:gd name="connsiteX0" fmla="*/ 6350 w 1591564"/>
              <a:gd name="connsiteY0" fmla="*/ 1306321 h 1312672"/>
              <a:gd name="connsiteX1" fmla="*/ 1585214 w 1591564"/>
              <a:gd name="connsiteY1" fmla="*/ 1306321 h 1312672"/>
              <a:gd name="connsiteX2" fmla="*/ 1585214 w 1591564"/>
              <a:gd name="connsiteY2" fmla="*/ 6350 h 1312672"/>
              <a:gd name="connsiteX3" fmla="*/ 6350 w 1591564"/>
              <a:gd name="connsiteY3" fmla="*/ 6350 h 1312672"/>
              <a:gd name="connsiteX4" fmla="*/ 6350 w 1591564"/>
              <a:gd name="connsiteY4" fmla="*/ 1306321 h 1312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312672">
                <a:moveTo>
                  <a:pt x="6350" y="1306321"/>
                </a:moveTo>
                <a:lnTo>
                  <a:pt x="1585214" y="1306321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3063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94532" y="1324355"/>
            <a:ext cx="1578864" cy="1275588"/>
          </a:xfrm>
          <a:custGeom>
            <a:avLst/>
            <a:gdLst>
              <a:gd name="connsiteX0" fmla="*/ 0 w 1578864"/>
              <a:gd name="connsiteY0" fmla="*/ 1275588 h 1275588"/>
              <a:gd name="connsiteX1" fmla="*/ 1578864 w 1578864"/>
              <a:gd name="connsiteY1" fmla="*/ 1275588 h 1275588"/>
              <a:gd name="connsiteX2" fmla="*/ 1578864 w 1578864"/>
              <a:gd name="connsiteY2" fmla="*/ 0 h 1275588"/>
              <a:gd name="connsiteX3" fmla="*/ 0 w 1578864"/>
              <a:gd name="connsiteY3" fmla="*/ 0 h 1275588"/>
              <a:gd name="connsiteX4" fmla="*/ 0 w 1578864"/>
              <a:gd name="connsiteY4" fmla="*/ 1275588 h 1275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5588">
                <a:moveTo>
                  <a:pt x="0" y="1275588"/>
                </a:moveTo>
                <a:lnTo>
                  <a:pt x="1578864" y="1275588"/>
                </a:lnTo>
                <a:lnTo>
                  <a:pt x="1578864" y="0"/>
                </a:lnTo>
                <a:lnTo>
                  <a:pt x="0" y="0"/>
                </a:lnTo>
                <a:lnTo>
                  <a:pt x="0" y="12755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88182" y="1318005"/>
            <a:ext cx="1591564" cy="1288288"/>
          </a:xfrm>
          <a:custGeom>
            <a:avLst/>
            <a:gdLst>
              <a:gd name="connsiteX0" fmla="*/ 6350 w 1591564"/>
              <a:gd name="connsiteY0" fmla="*/ 1281938 h 1288288"/>
              <a:gd name="connsiteX1" fmla="*/ 1585214 w 1591564"/>
              <a:gd name="connsiteY1" fmla="*/ 1281938 h 1288288"/>
              <a:gd name="connsiteX2" fmla="*/ 1585214 w 1591564"/>
              <a:gd name="connsiteY2" fmla="*/ 6350 h 1288288"/>
              <a:gd name="connsiteX3" fmla="*/ 6350 w 1591564"/>
              <a:gd name="connsiteY3" fmla="*/ 6350 h 1288288"/>
              <a:gd name="connsiteX4" fmla="*/ 6350 w 1591564"/>
              <a:gd name="connsiteY4" fmla="*/ 1281938 h 128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8288">
                <a:moveTo>
                  <a:pt x="6350" y="1281938"/>
                </a:moveTo>
                <a:lnTo>
                  <a:pt x="1585214" y="1281938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19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309615" y="5081015"/>
            <a:ext cx="1578864" cy="1277112"/>
          </a:xfrm>
          <a:custGeom>
            <a:avLst/>
            <a:gdLst>
              <a:gd name="connsiteX0" fmla="*/ 0 w 1578864"/>
              <a:gd name="connsiteY0" fmla="*/ 1277112 h 1277112"/>
              <a:gd name="connsiteX1" fmla="*/ 1578864 w 1578864"/>
              <a:gd name="connsiteY1" fmla="*/ 1277112 h 1277112"/>
              <a:gd name="connsiteX2" fmla="*/ 1578864 w 1578864"/>
              <a:gd name="connsiteY2" fmla="*/ 0 h 1277112"/>
              <a:gd name="connsiteX3" fmla="*/ 0 w 1578864"/>
              <a:gd name="connsiteY3" fmla="*/ 0 h 1277112"/>
              <a:gd name="connsiteX4" fmla="*/ 0 w 1578864"/>
              <a:gd name="connsiteY4" fmla="*/ 1277112 h 1277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7112">
                <a:moveTo>
                  <a:pt x="0" y="1277112"/>
                </a:moveTo>
                <a:lnTo>
                  <a:pt x="1578864" y="1277112"/>
                </a:lnTo>
                <a:lnTo>
                  <a:pt x="1578864" y="0"/>
                </a:lnTo>
                <a:lnTo>
                  <a:pt x="0" y="0"/>
                </a:lnTo>
                <a:lnTo>
                  <a:pt x="0" y="12771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303265" y="5074665"/>
            <a:ext cx="1591564" cy="1289812"/>
          </a:xfrm>
          <a:custGeom>
            <a:avLst/>
            <a:gdLst>
              <a:gd name="connsiteX0" fmla="*/ 6350 w 1591564"/>
              <a:gd name="connsiteY0" fmla="*/ 1283462 h 1289812"/>
              <a:gd name="connsiteX1" fmla="*/ 1585214 w 1591564"/>
              <a:gd name="connsiteY1" fmla="*/ 1283462 h 1289812"/>
              <a:gd name="connsiteX2" fmla="*/ 1585214 w 1591564"/>
              <a:gd name="connsiteY2" fmla="*/ 6350 h 1289812"/>
              <a:gd name="connsiteX3" fmla="*/ 6350 w 1591564"/>
              <a:gd name="connsiteY3" fmla="*/ 6350 h 1289812"/>
              <a:gd name="connsiteX4" fmla="*/ 6350 w 1591564"/>
              <a:gd name="connsiteY4" fmla="*/ 1283462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9812">
                <a:moveTo>
                  <a:pt x="6350" y="1283462"/>
                </a:moveTo>
                <a:lnTo>
                  <a:pt x="1585214" y="1283462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3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970264" y="1324355"/>
            <a:ext cx="1578864" cy="1275588"/>
          </a:xfrm>
          <a:custGeom>
            <a:avLst/>
            <a:gdLst>
              <a:gd name="connsiteX0" fmla="*/ 0 w 1578864"/>
              <a:gd name="connsiteY0" fmla="*/ 1275588 h 1275588"/>
              <a:gd name="connsiteX1" fmla="*/ 1578864 w 1578864"/>
              <a:gd name="connsiteY1" fmla="*/ 1275588 h 1275588"/>
              <a:gd name="connsiteX2" fmla="*/ 1578864 w 1578864"/>
              <a:gd name="connsiteY2" fmla="*/ 0 h 1275588"/>
              <a:gd name="connsiteX3" fmla="*/ 0 w 1578864"/>
              <a:gd name="connsiteY3" fmla="*/ 0 h 1275588"/>
              <a:gd name="connsiteX4" fmla="*/ 0 w 1578864"/>
              <a:gd name="connsiteY4" fmla="*/ 1275588 h 1275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5588">
                <a:moveTo>
                  <a:pt x="0" y="1275588"/>
                </a:moveTo>
                <a:lnTo>
                  <a:pt x="1578864" y="1275588"/>
                </a:lnTo>
                <a:lnTo>
                  <a:pt x="1578864" y="0"/>
                </a:lnTo>
                <a:lnTo>
                  <a:pt x="0" y="0"/>
                </a:lnTo>
                <a:lnTo>
                  <a:pt x="0" y="12755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963914" y="1318005"/>
            <a:ext cx="1591564" cy="1288288"/>
          </a:xfrm>
          <a:custGeom>
            <a:avLst/>
            <a:gdLst>
              <a:gd name="connsiteX0" fmla="*/ 6350 w 1591564"/>
              <a:gd name="connsiteY0" fmla="*/ 1281938 h 1288288"/>
              <a:gd name="connsiteX1" fmla="*/ 1585214 w 1591564"/>
              <a:gd name="connsiteY1" fmla="*/ 1281938 h 1288288"/>
              <a:gd name="connsiteX2" fmla="*/ 1585214 w 1591564"/>
              <a:gd name="connsiteY2" fmla="*/ 6350 h 1288288"/>
              <a:gd name="connsiteX3" fmla="*/ 6350 w 1591564"/>
              <a:gd name="connsiteY3" fmla="*/ 6350 h 1288288"/>
              <a:gd name="connsiteX4" fmla="*/ 6350 w 1591564"/>
              <a:gd name="connsiteY4" fmla="*/ 1281938 h 128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8288">
                <a:moveTo>
                  <a:pt x="6350" y="1281938"/>
                </a:moveTo>
                <a:lnTo>
                  <a:pt x="1585214" y="1281938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19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320284" y="1324355"/>
            <a:ext cx="1578863" cy="1275588"/>
          </a:xfrm>
          <a:custGeom>
            <a:avLst/>
            <a:gdLst>
              <a:gd name="connsiteX0" fmla="*/ 0 w 1578863"/>
              <a:gd name="connsiteY0" fmla="*/ 1275588 h 1275588"/>
              <a:gd name="connsiteX1" fmla="*/ 1578863 w 1578863"/>
              <a:gd name="connsiteY1" fmla="*/ 1275588 h 1275588"/>
              <a:gd name="connsiteX2" fmla="*/ 1578863 w 1578863"/>
              <a:gd name="connsiteY2" fmla="*/ 0 h 1275588"/>
              <a:gd name="connsiteX3" fmla="*/ 0 w 1578863"/>
              <a:gd name="connsiteY3" fmla="*/ 0 h 1275588"/>
              <a:gd name="connsiteX4" fmla="*/ 0 w 1578863"/>
              <a:gd name="connsiteY4" fmla="*/ 1275588 h 1275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3" h="1275588">
                <a:moveTo>
                  <a:pt x="0" y="1275588"/>
                </a:moveTo>
                <a:lnTo>
                  <a:pt x="1578863" y="1275588"/>
                </a:lnTo>
                <a:lnTo>
                  <a:pt x="1578863" y="0"/>
                </a:lnTo>
                <a:lnTo>
                  <a:pt x="0" y="0"/>
                </a:lnTo>
                <a:lnTo>
                  <a:pt x="0" y="12755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313934" y="1318005"/>
            <a:ext cx="1591563" cy="1288288"/>
          </a:xfrm>
          <a:custGeom>
            <a:avLst/>
            <a:gdLst>
              <a:gd name="connsiteX0" fmla="*/ 6350 w 1591563"/>
              <a:gd name="connsiteY0" fmla="*/ 1281938 h 1288288"/>
              <a:gd name="connsiteX1" fmla="*/ 1585213 w 1591563"/>
              <a:gd name="connsiteY1" fmla="*/ 1281938 h 1288288"/>
              <a:gd name="connsiteX2" fmla="*/ 1585213 w 1591563"/>
              <a:gd name="connsiteY2" fmla="*/ 6350 h 1288288"/>
              <a:gd name="connsiteX3" fmla="*/ 6350 w 1591563"/>
              <a:gd name="connsiteY3" fmla="*/ 6350 h 1288288"/>
              <a:gd name="connsiteX4" fmla="*/ 6350 w 1591563"/>
              <a:gd name="connsiteY4" fmla="*/ 1281938 h 128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3" h="1288288">
                <a:moveTo>
                  <a:pt x="6350" y="1281938"/>
                </a:moveTo>
                <a:lnTo>
                  <a:pt x="1585213" y="1281938"/>
                </a:lnTo>
                <a:lnTo>
                  <a:pt x="1585213" y="6350"/>
                </a:lnTo>
                <a:lnTo>
                  <a:pt x="6350" y="6350"/>
                </a:lnTo>
                <a:lnTo>
                  <a:pt x="6350" y="12819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44511" y="1324355"/>
            <a:ext cx="1578864" cy="1275588"/>
          </a:xfrm>
          <a:custGeom>
            <a:avLst/>
            <a:gdLst>
              <a:gd name="connsiteX0" fmla="*/ 0 w 1578864"/>
              <a:gd name="connsiteY0" fmla="*/ 1275588 h 1275588"/>
              <a:gd name="connsiteX1" fmla="*/ 1578864 w 1578864"/>
              <a:gd name="connsiteY1" fmla="*/ 1275588 h 1275588"/>
              <a:gd name="connsiteX2" fmla="*/ 1578864 w 1578864"/>
              <a:gd name="connsiteY2" fmla="*/ 0 h 1275588"/>
              <a:gd name="connsiteX3" fmla="*/ 0 w 1578864"/>
              <a:gd name="connsiteY3" fmla="*/ 0 h 1275588"/>
              <a:gd name="connsiteX4" fmla="*/ 0 w 1578864"/>
              <a:gd name="connsiteY4" fmla="*/ 1275588 h 1275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5588">
                <a:moveTo>
                  <a:pt x="0" y="1275588"/>
                </a:moveTo>
                <a:lnTo>
                  <a:pt x="1578864" y="1275588"/>
                </a:lnTo>
                <a:lnTo>
                  <a:pt x="1578864" y="0"/>
                </a:lnTo>
                <a:lnTo>
                  <a:pt x="0" y="0"/>
                </a:lnTo>
                <a:lnTo>
                  <a:pt x="0" y="12755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38161" y="1318005"/>
            <a:ext cx="1591564" cy="1288288"/>
          </a:xfrm>
          <a:custGeom>
            <a:avLst/>
            <a:gdLst>
              <a:gd name="connsiteX0" fmla="*/ 6350 w 1591564"/>
              <a:gd name="connsiteY0" fmla="*/ 1281938 h 1288288"/>
              <a:gd name="connsiteX1" fmla="*/ 1585214 w 1591564"/>
              <a:gd name="connsiteY1" fmla="*/ 1281938 h 1288288"/>
              <a:gd name="connsiteX2" fmla="*/ 1585214 w 1591564"/>
              <a:gd name="connsiteY2" fmla="*/ 6350 h 1288288"/>
              <a:gd name="connsiteX3" fmla="*/ 6350 w 1591564"/>
              <a:gd name="connsiteY3" fmla="*/ 6350 h 1288288"/>
              <a:gd name="connsiteX4" fmla="*/ 6350 w 1591564"/>
              <a:gd name="connsiteY4" fmla="*/ 1281938 h 128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8288">
                <a:moveTo>
                  <a:pt x="6350" y="1281938"/>
                </a:moveTo>
                <a:lnTo>
                  <a:pt x="1585214" y="1281938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19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70264" y="3200400"/>
            <a:ext cx="1578864" cy="1277111"/>
          </a:xfrm>
          <a:custGeom>
            <a:avLst/>
            <a:gdLst>
              <a:gd name="connsiteX0" fmla="*/ 0 w 1578864"/>
              <a:gd name="connsiteY0" fmla="*/ 1277111 h 1277111"/>
              <a:gd name="connsiteX1" fmla="*/ 1578864 w 1578864"/>
              <a:gd name="connsiteY1" fmla="*/ 1277111 h 1277111"/>
              <a:gd name="connsiteX2" fmla="*/ 1578864 w 1578864"/>
              <a:gd name="connsiteY2" fmla="*/ 0 h 1277111"/>
              <a:gd name="connsiteX3" fmla="*/ 0 w 1578864"/>
              <a:gd name="connsiteY3" fmla="*/ 0 h 1277111"/>
              <a:gd name="connsiteX4" fmla="*/ 0 w 1578864"/>
              <a:gd name="connsiteY4" fmla="*/ 1277111 h 1277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7111">
                <a:moveTo>
                  <a:pt x="0" y="1277111"/>
                </a:moveTo>
                <a:lnTo>
                  <a:pt x="1578864" y="1277111"/>
                </a:lnTo>
                <a:lnTo>
                  <a:pt x="1578864" y="0"/>
                </a:lnTo>
                <a:lnTo>
                  <a:pt x="0" y="0"/>
                </a:lnTo>
                <a:lnTo>
                  <a:pt x="0" y="127711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963914" y="3194050"/>
            <a:ext cx="1591564" cy="1289811"/>
          </a:xfrm>
          <a:custGeom>
            <a:avLst/>
            <a:gdLst>
              <a:gd name="connsiteX0" fmla="*/ 6350 w 1591564"/>
              <a:gd name="connsiteY0" fmla="*/ 1283461 h 1289811"/>
              <a:gd name="connsiteX1" fmla="*/ 1585214 w 1591564"/>
              <a:gd name="connsiteY1" fmla="*/ 1283461 h 1289811"/>
              <a:gd name="connsiteX2" fmla="*/ 1585214 w 1591564"/>
              <a:gd name="connsiteY2" fmla="*/ 6350 h 1289811"/>
              <a:gd name="connsiteX3" fmla="*/ 6350 w 1591564"/>
              <a:gd name="connsiteY3" fmla="*/ 6350 h 1289811"/>
              <a:gd name="connsiteX4" fmla="*/ 6350 w 1591564"/>
              <a:gd name="connsiteY4" fmla="*/ 1283461 h 128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9811">
                <a:moveTo>
                  <a:pt x="6350" y="1283461"/>
                </a:moveTo>
                <a:lnTo>
                  <a:pt x="1585214" y="1283461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34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970264" y="5081015"/>
            <a:ext cx="1578864" cy="1277112"/>
          </a:xfrm>
          <a:custGeom>
            <a:avLst/>
            <a:gdLst>
              <a:gd name="connsiteX0" fmla="*/ 0 w 1578864"/>
              <a:gd name="connsiteY0" fmla="*/ 1277112 h 1277112"/>
              <a:gd name="connsiteX1" fmla="*/ 1578864 w 1578864"/>
              <a:gd name="connsiteY1" fmla="*/ 1277112 h 1277112"/>
              <a:gd name="connsiteX2" fmla="*/ 1578864 w 1578864"/>
              <a:gd name="connsiteY2" fmla="*/ 0 h 1277112"/>
              <a:gd name="connsiteX3" fmla="*/ 0 w 1578864"/>
              <a:gd name="connsiteY3" fmla="*/ 0 h 1277112"/>
              <a:gd name="connsiteX4" fmla="*/ 0 w 1578864"/>
              <a:gd name="connsiteY4" fmla="*/ 1277112 h 1277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7112">
                <a:moveTo>
                  <a:pt x="0" y="1277112"/>
                </a:moveTo>
                <a:lnTo>
                  <a:pt x="1578864" y="1277112"/>
                </a:lnTo>
                <a:lnTo>
                  <a:pt x="1578864" y="0"/>
                </a:lnTo>
                <a:lnTo>
                  <a:pt x="0" y="0"/>
                </a:lnTo>
                <a:lnTo>
                  <a:pt x="0" y="12771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963914" y="5074665"/>
            <a:ext cx="1591564" cy="1289812"/>
          </a:xfrm>
          <a:custGeom>
            <a:avLst/>
            <a:gdLst>
              <a:gd name="connsiteX0" fmla="*/ 6350 w 1591564"/>
              <a:gd name="connsiteY0" fmla="*/ 1283462 h 1289812"/>
              <a:gd name="connsiteX1" fmla="*/ 1585214 w 1591564"/>
              <a:gd name="connsiteY1" fmla="*/ 1283462 h 1289812"/>
              <a:gd name="connsiteX2" fmla="*/ 1585214 w 1591564"/>
              <a:gd name="connsiteY2" fmla="*/ 6350 h 1289812"/>
              <a:gd name="connsiteX3" fmla="*/ 6350 w 1591564"/>
              <a:gd name="connsiteY3" fmla="*/ 6350 h 1289812"/>
              <a:gd name="connsiteX4" fmla="*/ 6350 w 1591564"/>
              <a:gd name="connsiteY4" fmla="*/ 1283462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9812">
                <a:moveTo>
                  <a:pt x="6350" y="1283462"/>
                </a:moveTo>
                <a:lnTo>
                  <a:pt x="1585214" y="1283462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3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167371" y="5081015"/>
            <a:ext cx="1578864" cy="1277112"/>
          </a:xfrm>
          <a:custGeom>
            <a:avLst/>
            <a:gdLst>
              <a:gd name="connsiteX0" fmla="*/ 0 w 1578864"/>
              <a:gd name="connsiteY0" fmla="*/ 1277112 h 1277112"/>
              <a:gd name="connsiteX1" fmla="*/ 1578864 w 1578864"/>
              <a:gd name="connsiteY1" fmla="*/ 1277112 h 1277112"/>
              <a:gd name="connsiteX2" fmla="*/ 1578864 w 1578864"/>
              <a:gd name="connsiteY2" fmla="*/ 0 h 1277112"/>
              <a:gd name="connsiteX3" fmla="*/ 0 w 1578864"/>
              <a:gd name="connsiteY3" fmla="*/ 0 h 1277112"/>
              <a:gd name="connsiteX4" fmla="*/ 0 w 1578864"/>
              <a:gd name="connsiteY4" fmla="*/ 1277112 h 1277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78864" h="1277112">
                <a:moveTo>
                  <a:pt x="0" y="1277112"/>
                </a:moveTo>
                <a:lnTo>
                  <a:pt x="1578864" y="1277112"/>
                </a:lnTo>
                <a:lnTo>
                  <a:pt x="1578864" y="0"/>
                </a:lnTo>
                <a:lnTo>
                  <a:pt x="0" y="0"/>
                </a:lnTo>
                <a:lnTo>
                  <a:pt x="0" y="12771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161021" y="5074665"/>
            <a:ext cx="1591564" cy="1289812"/>
          </a:xfrm>
          <a:custGeom>
            <a:avLst/>
            <a:gdLst>
              <a:gd name="connsiteX0" fmla="*/ 6350 w 1591564"/>
              <a:gd name="connsiteY0" fmla="*/ 1283462 h 1289812"/>
              <a:gd name="connsiteX1" fmla="*/ 1585214 w 1591564"/>
              <a:gd name="connsiteY1" fmla="*/ 1283462 h 1289812"/>
              <a:gd name="connsiteX2" fmla="*/ 1585214 w 1591564"/>
              <a:gd name="connsiteY2" fmla="*/ 6350 h 1289812"/>
              <a:gd name="connsiteX3" fmla="*/ 6350 w 1591564"/>
              <a:gd name="connsiteY3" fmla="*/ 6350 h 1289812"/>
              <a:gd name="connsiteX4" fmla="*/ 6350 w 1591564"/>
              <a:gd name="connsiteY4" fmla="*/ 1283462 h 1289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1564" h="1289812">
                <a:moveTo>
                  <a:pt x="6350" y="1283462"/>
                </a:moveTo>
                <a:lnTo>
                  <a:pt x="1585214" y="1283462"/>
                </a:lnTo>
                <a:lnTo>
                  <a:pt x="1585214" y="6350"/>
                </a:lnTo>
                <a:lnTo>
                  <a:pt x="6350" y="6350"/>
                </a:lnTo>
                <a:lnTo>
                  <a:pt x="6350" y="1283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6717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189220" y="2810636"/>
            <a:ext cx="173354" cy="1677289"/>
          </a:xfrm>
          <a:custGeom>
            <a:avLst/>
            <a:gdLst>
              <a:gd name="connsiteX0" fmla="*/ 0 w 173354"/>
              <a:gd name="connsiteY0" fmla="*/ 0 h 1677289"/>
              <a:gd name="connsiteX1" fmla="*/ 173354 w 173354"/>
              <a:gd name="connsiteY1" fmla="*/ 853821 h 1677289"/>
              <a:gd name="connsiteX2" fmla="*/ 135127 w 173354"/>
              <a:gd name="connsiteY2" fmla="*/ 1388998 h 1677289"/>
              <a:gd name="connsiteX3" fmla="*/ 135127 w 173354"/>
              <a:gd name="connsiteY3" fmla="*/ 1388998 h 1677289"/>
              <a:gd name="connsiteX4" fmla="*/ 17271 w 173354"/>
              <a:gd name="connsiteY4" fmla="*/ 1677289 h 1677289"/>
              <a:gd name="connsiteX5" fmla="*/ 123825 w 173354"/>
              <a:gd name="connsiteY5" fmla="*/ 852551 h 1677289"/>
              <a:gd name="connsiteX6" fmla="*/ 123825 w 173354"/>
              <a:gd name="connsiteY6" fmla="*/ 852551 h 1677289"/>
              <a:gd name="connsiteX7" fmla="*/ 0 w 173354"/>
              <a:gd name="connsiteY7" fmla="*/ 49530 h 1677289"/>
              <a:gd name="connsiteX8" fmla="*/ 0 w 173354"/>
              <a:gd name="connsiteY8" fmla="*/ 0 h 1677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3354" h="1677289">
                <a:moveTo>
                  <a:pt x="0" y="0"/>
                </a:moveTo>
                <a:cubicBezTo>
                  <a:pt x="95758" y="0"/>
                  <a:pt x="173354" y="382270"/>
                  <a:pt x="173354" y="853821"/>
                </a:cubicBezTo>
                <a:cubicBezTo>
                  <a:pt x="173354" y="1048511"/>
                  <a:pt x="159892" y="1237360"/>
                  <a:pt x="135127" y="1388998"/>
                </a:cubicBezTo>
                <a:lnTo>
                  <a:pt x="135127" y="1388998"/>
                </a:lnTo>
                <a:lnTo>
                  <a:pt x="17271" y="1677289"/>
                </a:lnTo>
                <a:lnTo>
                  <a:pt x="123825" y="852551"/>
                </a:lnTo>
                <a:lnTo>
                  <a:pt x="123825" y="852551"/>
                </a:lnTo>
                <a:cubicBezTo>
                  <a:pt x="123697" y="408813"/>
                  <a:pt x="68326" y="49530"/>
                  <a:pt x="0" y="49530"/>
                </a:cubicBezTo>
                <a:lnTo>
                  <a:pt x="0" y="0"/>
                </a:lnTo>
              </a:path>
            </a:pathLst>
          </a:custGeom>
          <a:solidFill>
            <a:srgbClr val="C5E0B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1028700"/>
            <a:ext cx="1689100" cy="431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900" y="2908300"/>
            <a:ext cx="1689100" cy="4445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5600" y="4775200"/>
            <a:ext cx="1689100" cy="4445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1700" y="1028700"/>
            <a:ext cx="1689100" cy="4318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1028700"/>
            <a:ext cx="1701800" cy="4318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64100" y="3136900"/>
            <a:ext cx="596900" cy="10922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41700" y="4775200"/>
            <a:ext cx="1689100" cy="4445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57800" y="4787900"/>
            <a:ext cx="1689100" cy="4318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86600" y="1028700"/>
            <a:ext cx="1689100" cy="4318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12000" y="4787900"/>
            <a:ext cx="1689100" cy="4318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15400" y="1028700"/>
            <a:ext cx="1689100" cy="4318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915400" y="2895600"/>
            <a:ext cx="1689100" cy="4445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915400" y="4787900"/>
            <a:ext cx="16891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52600" y="1143000"/>
            <a:ext cx="10033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基本信息</a:t>
            </a:r>
          </a:p>
          <a:p>
            <a:pPr>
              <a:lnSpc>
                <a:spcPts val="23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姓名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移动电话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家庭住址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单位地址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752600" y="4889500"/>
            <a:ext cx="10033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调研信息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4064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调研历史</a:t>
            </a:r>
          </a:p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关注产品</a:t>
            </a:r>
          </a:p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调研问卷</a:t>
            </a:r>
          </a:p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058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相关活动</a:t>
            </a:r>
          </a:p>
          <a:p>
            <a:pPr>
              <a:lnSpc>
                <a:spcPts val="1800"/>
              </a:lnSpc>
              <a:tabLst>
                <a:tab pos="4064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752600" y="3022600"/>
            <a:ext cx="10033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会员信息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会员身份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会员等级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8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积分情况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升降级情况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3581400" y="4889500"/>
            <a:ext cx="10033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社会属性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93700" algn="l"/>
              </a:tabLst>
            </a:pPr>
            <a:r>
              <a:rPr lang="en-US" altLang="zh-CN" sz="99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收入区间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99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教育程度</a:t>
            </a:r>
          </a:p>
          <a:p>
            <a:pPr>
              <a:lnSpc>
                <a:spcPts val="1700"/>
              </a:lnSpc>
              <a:tabLst>
                <a:tab pos="393700" algn="l"/>
              </a:tabLst>
            </a:pPr>
            <a:r>
              <a:rPr lang="en-US" altLang="zh-CN" sz="99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职业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99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语言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99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99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3581400" y="11430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家庭信息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家庭成员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性别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生日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出生医院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阶段信息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5397500" y="49022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投诉信息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投诉性质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8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8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投诉类别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投诉产品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投诉历史情况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9055100" y="11430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行为属性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营养方面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咨询类别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所属区域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关注活动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5410200" y="11430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来源属性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来源渠道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加入日期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区域信息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原用品牌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7226300" y="11430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沟通属性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电访历史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邮件发送历史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历史投诉信息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历史咨询信息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9055100" y="3009900"/>
            <a:ext cx="1003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会员行为</a:t>
            </a:r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参与活动历史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沟通历史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咨询情况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投诉情况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9055100" y="4889500"/>
            <a:ext cx="11557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市场营销属性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413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活动邀约历史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活动响应历史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251700" y="4889500"/>
            <a:ext cx="10033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销售属性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订单历史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兑换历史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8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58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参与促销情况</a:t>
            </a:r>
          </a:p>
          <a:p>
            <a:pPr>
              <a:lnSpc>
                <a:spcPts val="1800"/>
              </a:lnSpc>
              <a:tabLst>
                <a:tab pos="393700" algn="l"/>
              </a:tabLst>
            </a:pPr>
            <a:r>
              <a:rPr lang="en-US" altLang="zh-CN" sz="1056" dirty="0" smtClean="0">
                <a:solidFill>
                  <a:srgbClr val="767171"/>
                </a:solidFill>
                <a:latin typeface="Wingdings" pitchFamily="18" charset="0"/>
                <a:cs typeface="Wingdings" pitchFamily="18" charset="0"/>
              </a:rPr>
              <a:t></a:t>
            </a:r>
            <a:r>
              <a:rPr lang="en-US" altLang="zh-CN" sz="105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……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3340100" y="3505200"/>
            <a:ext cx="156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767171"/>
                </a:solidFill>
                <a:latin typeface="微软雅黑" pitchFamily="18" charset="0"/>
                <a:cs typeface="微软雅黑" pitchFamily="18" charset="0"/>
              </a:rPr>
              <a:t>360度客户视图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994400" y="3124200"/>
            <a:ext cx="24511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77800" algn="l"/>
              </a:tabLst>
            </a:pPr>
            <a:r>
              <a:rPr lang="en-US" altLang="zh-CN" sz="1200" b="1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建立360度客户视图，意味着解决下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2" b="1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列问题：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1.清晰定义客户全信息的内容。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2.规划梳理信息的采集方法——在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业务过程中完成数据的采集。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3.通过信息机制，保证客户信息的</a:t>
            </a:r>
          </a:p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sz="1200" dirty="0" smtClean="0">
                <a:solidFill>
                  <a:srgbClr val="E7E6E6"/>
                </a:solidFill>
                <a:latin typeface="微软雅黑" pitchFamily="18" charset="0"/>
                <a:cs typeface="微软雅黑" pitchFamily="18" charset="0"/>
              </a:rPr>
              <a:t>共享与安全。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495300" y="127000"/>
            <a:ext cx="6767878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统一的360度客户视图</a:t>
            </a:r>
            <a:r>
              <a:rPr lang="zh-CN" altLang="en-US" sz="2795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（客户档案立体化）</a:t>
            </a:r>
            <a:endParaRPr lang="en-US" altLang="zh-CN" sz="2795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1524000" y="1645920"/>
            <a:ext cx="1301496" cy="409955"/>
          </a:xfrm>
          <a:custGeom>
            <a:avLst/>
            <a:gdLst>
              <a:gd name="connsiteX0" fmla="*/ 0 w 1301496"/>
              <a:gd name="connsiteY0" fmla="*/ 409955 h 409955"/>
              <a:gd name="connsiteX1" fmla="*/ 1301495 w 1301496"/>
              <a:gd name="connsiteY1" fmla="*/ 409955 h 409955"/>
              <a:gd name="connsiteX2" fmla="*/ 1301495 w 1301496"/>
              <a:gd name="connsiteY2" fmla="*/ 0 h 409955"/>
              <a:gd name="connsiteX3" fmla="*/ 0 w 1301496"/>
              <a:gd name="connsiteY3" fmla="*/ 0 h 409955"/>
              <a:gd name="connsiteX4" fmla="*/ 0 w 1301496"/>
              <a:gd name="connsiteY4" fmla="*/ 409955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496" h="409955">
                <a:moveTo>
                  <a:pt x="0" y="409955"/>
                </a:moveTo>
                <a:lnTo>
                  <a:pt x="1301495" y="409955"/>
                </a:lnTo>
                <a:lnTo>
                  <a:pt x="1301495" y="0"/>
                </a:lnTo>
                <a:lnTo>
                  <a:pt x="0" y="0"/>
                </a:lnTo>
                <a:lnTo>
                  <a:pt x="0" y="40995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4000" y="3014472"/>
            <a:ext cx="1304544" cy="411480"/>
          </a:xfrm>
          <a:custGeom>
            <a:avLst/>
            <a:gdLst>
              <a:gd name="connsiteX0" fmla="*/ 0 w 1304544"/>
              <a:gd name="connsiteY0" fmla="*/ 411480 h 411480"/>
              <a:gd name="connsiteX1" fmla="*/ 1304544 w 1304544"/>
              <a:gd name="connsiteY1" fmla="*/ 411480 h 411480"/>
              <a:gd name="connsiteX2" fmla="*/ 1304544 w 1304544"/>
              <a:gd name="connsiteY2" fmla="*/ 0 h 411480"/>
              <a:gd name="connsiteX3" fmla="*/ 0 w 1304544"/>
              <a:gd name="connsiteY3" fmla="*/ 0 h 411480"/>
              <a:gd name="connsiteX4" fmla="*/ 0 w 1304544"/>
              <a:gd name="connsiteY4" fmla="*/ 411480 h 4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4544" h="411480">
                <a:moveTo>
                  <a:pt x="0" y="411480"/>
                </a:moveTo>
                <a:lnTo>
                  <a:pt x="1304544" y="411480"/>
                </a:lnTo>
                <a:lnTo>
                  <a:pt x="1304544" y="0"/>
                </a:lnTo>
                <a:lnTo>
                  <a:pt x="0" y="0"/>
                </a:lnTo>
                <a:lnTo>
                  <a:pt x="0" y="41148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24000" y="5199888"/>
            <a:ext cx="1304544" cy="409955"/>
          </a:xfrm>
          <a:custGeom>
            <a:avLst/>
            <a:gdLst>
              <a:gd name="connsiteX0" fmla="*/ 0 w 1304544"/>
              <a:gd name="connsiteY0" fmla="*/ 409955 h 409955"/>
              <a:gd name="connsiteX1" fmla="*/ 1304544 w 1304544"/>
              <a:gd name="connsiteY1" fmla="*/ 409955 h 409955"/>
              <a:gd name="connsiteX2" fmla="*/ 1304544 w 1304544"/>
              <a:gd name="connsiteY2" fmla="*/ 0 h 409955"/>
              <a:gd name="connsiteX3" fmla="*/ 0 w 1304544"/>
              <a:gd name="connsiteY3" fmla="*/ 0 h 409955"/>
              <a:gd name="connsiteX4" fmla="*/ 0 w 1304544"/>
              <a:gd name="connsiteY4" fmla="*/ 409955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4544" h="409955">
                <a:moveTo>
                  <a:pt x="0" y="409955"/>
                </a:moveTo>
                <a:lnTo>
                  <a:pt x="1304544" y="409955"/>
                </a:lnTo>
                <a:lnTo>
                  <a:pt x="1304544" y="0"/>
                </a:lnTo>
                <a:lnTo>
                  <a:pt x="0" y="0"/>
                </a:lnTo>
                <a:lnTo>
                  <a:pt x="0" y="40995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15639" y="1249680"/>
            <a:ext cx="2267712" cy="1231391"/>
          </a:xfrm>
          <a:custGeom>
            <a:avLst/>
            <a:gdLst>
              <a:gd name="connsiteX0" fmla="*/ 0 w 2267712"/>
              <a:gd name="connsiteY0" fmla="*/ 1231391 h 1231391"/>
              <a:gd name="connsiteX1" fmla="*/ 2267712 w 2267712"/>
              <a:gd name="connsiteY1" fmla="*/ 1231391 h 1231391"/>
              <a:gd name="connsiteX2" fmla="*/ 2267712 w 2267712"/>
              <a:gd name="connsiteY2" fmla="*/ 0 h 1231391"/>
              <a:gd name="connsiteX3" fmla="*/ 0 w 2267712"/>
              <a:gd name="connsiteY3" fmla="*/ 0 h 1231391"/>
              <a:gd name="connsiteX4" fmla="*/ 0 w 2267712"/>
              <a:gd name="connsiteY4" fmla="*/ 1231391 h 1231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2" h="1231391">
                <a:moveTo>
                  <a:pt x="0" y="1231391"/>
                </a:moveTo>
                <a:lnTo>
                  <a:pt x="2267712" y="1231391"/>
                </a:lnTo>
                <a:lnTo>
                  <a:pt x="2267712" y="0"/>
                </a:lnTo>
                <a:lnTo>
                  <a:pt x="0" y="0"/>
                </a:lnTo>
                <a:lnTo>
                  <a:pt x="0" y="1231391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00728" y="1449324"/>
            <a:ext cx="295655" cy="576071"/>
          </a:xfrm>
          <a:custGeom>
            <a:avLst/>
            <a:gdLst>
              <a:gd name="connsiteX0" fmla="*/ 27812 w 295655"/>
              <a:gd name="connsiteY0" fmla="*/ 51942 h 576071"/>
              <a:gd name="connsiteX1" fmla="*/ 36321 w 295655"/>
              <a:gd name="connsiteY1" fmla="*/ 38988 h 576071"/>
              <a:gd name="connsiteX2" fmla="*/ 258317 w 295655"/>
              <a:gd name="connsiteY2" fmla="*/ 38988 h 576071"/>
              <a:gd name="connsiteX3" fmla="*/ 266826 w 295655"/>
              <a:gd name="connsiteY3" fmla="*/ 51942 h 576071"/>
              <a:gd name="connsiteX4" fmla="*/ 266826 w 295655"/>
              <a:gd name="connsiteY4" fmla="*/ 524128 h 576071"/>
              <a:gd name="connsiteX5" fmla="*/ 258317 w 295655"/>
              <a:gd name="connsiteY5" fmla="*/ 537083 h 576071"/>
              <a:gd name="connsiteX6" fmla="*/ 36321 w 295655"/>
              <a:gd name="connsiteY6" fmla="*/ 537083 h 576071"/>
              <a:gd name="connsiteX7" fmla="*/ 27812 w 295655"/>
              <a:gd name="connsiteY7" fmla="*/ 524128 h 576071"/>
              <a:gd name="connsiteX8" fmla="*/ 27812 w 295655"/>
              <a:gd name="connsiteY8" fmla="*/ 420115 h 576071"/>
              <a:gd name="connsiteX9" fmla="*/ 0 w 295655"/>
              <a:gd name="connsiteY9" fmla="*/ 454786 h 576071"/>
              <a:gd name="connsiteX10" fmla="*/ 0 w 295655"/>
              <a:gd name="connsiteY10" fmla="*/ 561593 h 576071"/>
              <a:gd name="connsiteX11" fmla="*/ 10667 w 295655"/>
              <a:gd name="connsiteY11" fmla="*/ 576071 h 576071"/>
              <a:gd name="connsiteX12" fmla="*/ 283971 w 295655"/>
              <a:gd name="connsiteY12" fmla="*/ 576071 h 576071"/>
              <a:gd name="connsiteX13" fmla="*/ 295655 w 295655"/>
              <a:gd name="connsiteY13" fmla="*/ 561593 h 576071"/>
              <a:gd name="connsiteX14" fmla="*/ 295655 w 295655"/>
              <a:gd name="connsiteY14" fmla="*/ 14477 h 576071"/>
              <a:gd name="connsiteX15" fmla="*/ 283971 w 295655"/>
              <a:gd name="connsiteY15" fmla="*/ 0 h 576071"/>
              <a:gd name="connsiteX16" fmla="*/ 10667 w 295655"/>
              <a:gd name="connsiteY16" fmla="*/ 0 h 576071"/>
              <a:gd name="connsiteX17" fmla="*/ 0 w 295655"/>
              <a:gd name="connsiteY17" fmla="*/ 14477 h 576071"/>
              <a:gd name="connsiteX18" fmla="*/ 0 w 295655"/>
              <a:gd name="connsiteY18" fmla="*/ 333502 h 576071"/>
              <a:gd name="connsiteX19" fmla="*/ 27812 w 295655"/>
              <a:gd name="connsiteY19" fmla="*/ 300355 h 576071"/>
              <a:gd name="connsiteX20" fmla="*/ 27812 w 295655"/>
              <a:gd name="connsiteY20" fmla="*/ 51942 h 57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95655" h="576071">
                <a:moveTo>
                  <a:pt x="27812" y="51942"/>
                </a:moveTo>
                <a:cubicBezTo>
                  <a:pt x="27812" y="44703"/>
                  <a:pt x="32003" y="38988"/>
                  <a:pt x="36321" y="38988"/>
                </a:cubicBezTo>
                <a:cubicBezTo>
                  <a:pt x="258317" y="38988"/>
                  <a:pt x="258317" y="38988"/>
                  <a:pt x="258317" y="38988"/>
                </a:cubicBezTo>
                <a:cubicBezTo>
                  <a:pt x="262508" y="38988"/>
                  <a:pt x="266826" y="44703"/>
                  <a:pt x="266826" y="51942"/>
                </a:cubicBezTo>
                <a:cubicBezTo>
                  <a:pt x="266826" y="524128"/>
                  <a:pt x="266826" y="524128"/>
                  <a:pt x="266826" y="524128"/>
                </a:cubicBezTo>
                <a:cubicBezTo>
                  <a:pt x="266826" y="531368"/>
                  <a:pt x="262508" y="537083"/>
                  <a:pt x="258317" y="537083"/>
                </a:cubicBezTo>
                <a:cubicBezTo>
                  <a:pt x="36321" y="537083"/>
                  <a:pt x="36321" y="537083"/>
                  <a:pt x="36321" y="537083"/>
                </a:cubicBezTo>
                <a:cubicBezTo>
                  <a:pt x="32003" y="537083"/>
                  <a:pt x="27812" y="531368"/>
                  <a:pt x="27812" y="524128"/>
                </a:cubicBezTo>
                <a:cubicBezTo>
                  <a:pt x="27812" y="420115"/>
                  <a:pt x="27812" y="420115"/>
                  <a:pt x="27812" y="420115"/>
                </a:cubicBezTo>
                <a:cubicBezTo>
                  <a:pt x="0" y="454786"/>
                  <a:pt x="0" y="454786"/>
                  <a:pt x="0" y="454786"/>
                </a:cubicBezTo>
                <a:cubicBezTo>
                  <a:pt x="0" y="561593"/>
                  <a:pt x="0" y="561593"/>
                  <a:pt x="0" y="561593"/>
                </a:cubicBezTo>
                <a:cubicBezTo>
                  <a:pt x="0" y="570356"/>
                  <a:pt x="4317" y="576071"/>
                  <a:pt x="10667" y="576071"/>
                </a:cubicBezTo>
                <a:cubicBezTo>
                  <a:pt x="283971" y="576071"/>
                  <a:pt x="283971" y="576071"/>
                  <a:pt x="283971" y="576071"/>
                </a:cubicBezTo>
                <a:cubicBezTo>
                  <a:pt x="290321" y="576071"/>
                  <a:pt x="295655" y="570356"/>
                  <a:pt x="295655" y="561593"/>
                </a:cubicBezTo>
                <a:cubicBezTo>
                  <a:pt x="295655" y="14477"/>
                  <a:pt x="295655" y="14477"/>
                  <a:pt x="295655" y="14477"/>
                </a:cubicBezTo>
                <a:cubicBezTo>
                  <a:pt x="295655" y="5714"/>
                  <a:pt x="290321" y="0"/>
                  <a:pt x="283971" y="0"/>
                </a:cubicBezTo>
                <a:cubicBezTo>
                  <a:pt x="10667" y="0"/>
                  <a:pt x="10667" y="0"/>
                  <a:pt x="10667" y="0"/>
                </a:cubicBezTo>
                <a:cubicBezTo>
                  <a:pt x="4317" y="0"/>
                  <a:pt x="0" y="5714"/>
                  <a:pt x="0" y="14477"/>
                </a:cubicBezTo>
                <a:cubicBezTo>
                  <a:pt x="0" y="333502"/>
                  <a:pt x="0" y="333502"/>
                  <a:pt x="0" y="333502"/>
                </a:cubicBezTo>
                <a:cubicBezTo>
                  <a:pt x="27812" y="300355"/>
                  <a:pt x="27812" y="300355"/>
                  <a:pt x="27812" y="300355"/>
                </a:cubicBezTo>
                <a:lnTo>
                  <a:pt x="27812" y="519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591555" y="1249680"/>
            <a:ext cx="2269236" cy="1231391"/>
          </a:xfrm>
          <a:custGeom>
            <a:avLst/>
            <a:gdLst>
              <a:gd name="connsiteX0" fmla="*/ 0 w 2269236"/>
              <a:gd name="connsiteY0" fmla="*/ 1231391 h 1231391"/>
              <a:gd name="connsiteX1" fmla="*/ 2269236 w 2269236"/>
              <a:gd name="connsiteY1" fmla="*/ 1231391 h 1231391"/>
              <a:gd name="connsiteX2" fmla="*/ 2269236 w 2269236"/>
              <a:gd name="connsiteY2" fmla="*/ 0 h 1231391"/>
              <a:gd name="connsiteX3" fmla="*/ 0 w 2269236"/>
              <a:gd name="connsiteY3" fmla="*/ 0 h 1231391"/>
              <a:gd name="connsiteX4" fmla="*/ 0 w 2269236"/>
              <a:gd name="connsiteY4" fmla="*/ 1231391 h 1231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9236" h="1231391">
                <a:moveTo>
                  <a:pt x="0" y="1231391"/>
                </a:moveTo>
                <a:lnTo>
                  <a:pt x="2269236" y="1231391"/>
                </a:lnTo>
                <a:lnTo>
                  <a:pt x="2269236" y="0"/>
                </a:lnTo>
                <a:lnTo>
                  <a:pt x="0" y="0"/>
                </a:lnTo>
                <a:lnTo>
                  <a:pt x="0" y="1231391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968995" y="1249680"/>
            <a:ext cx="2267711" cy="1231391"/>
          </a:xfrm>
          <a:custGeom>
            <a:avLst/>
            <a:gdLst>
              <a:gd name="connsiteX0" fmla="*/ 0 w 2267711"/>
              <a:gd name="connsiteY0" fmla="*/ 1231391 h 1231391"/>
              <a:gd name="connsiteX1" fmla="*/ 2267711 w 2267711"/>
              <a:gd name="connsiteY1" fmla="*/ 1231391 h 1231391"/>
              <a:gd name="connsiteX2" fmla="*/ 2267711 w 2267711"/>
              <a:gd name="connsiteY2" fmla="*/ 0 h 1231391"/>
              <a:gd name="connsiteX3" fmla="*/ 0 w 2267711"/>
              <a:gd name="connsiteY3" fmla="*/ 0 h 1231391"/>
              <a:gd name="connsiteX4" fmla="*/ 0 w 2267711"/>
              <a:gd name="connsiteY4" fmla="*/ 1231391 h 1231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7711" h="1231391">
                <a:moveTo>
                  <a:pt x="0" y="1231391"/>
                </a:moveTo>
                <a:lnTo>
                  <a:pt x="2267711" y="1231391"/>
                </a:lnTo>
                <a:lnTo>
                  <a:pt x="2267711" y="0"/>
                </a:lnTo>
                <a:lnTo>
                  <a:pt x="0" y="0"/>
                </a:lnTo>
                <a:lnTo>
                  <a:pt x="0" y="1231391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11067" y="2613660"/>
            <a:ext cx="1647444" cy="1232916"/>
          </a:xfrm>
          <a:custGeom>
            <a:avLst/>
            <a:gdLst>
              <a:gd name="connsiteX0" fmla="*/ 0 w 1647444"/>
              <a:gd name="connsiteY0" fmla="*/ 1232916 h 1232916"/>
              <a:gd name="connsiteX1" fmla="*/ 1647444 w 1647444"/>
              <a:gd name="connsiteY1" fmla="*/ 1232916 h 1232916"/>
              <a:gd name="connsiteX2" fmla="*/ 1647444 w 1647444"/>
              <a:gd name="connsiteY2" fmla="*/ 0 h 1232916"/>
              <a:gd name="connsiteX3" fmla="*/ 0 w 1647444"/>
              <a:gd name="connsiteY3" fmla="*/ 0 h 1232916"/>
              <a:gd name="connsiteX4" fmla="*/ 0 w 1647444"/>
              <a:gd name="connsiteY4" fmla="*/ 1232916 h 1232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7444" h="1232916">
                <a:moveTo>
                  <a:pt x="0" y="1232916"/>
                </a:moveTo>
                <a:lnTo>
                  <a:pt x="1647444" y="1232916"/>
                </a:lnTo>
                <a:lnTo>
                  <a:pt x="1647444" y="0"/>
                </a:lnTo>
                <a:lnTo>
                  <a:pt x="0" y="0"/>
                </a:lnTo>
                <a:lnTo>
                  <a:pt x="0" y="1232916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003291" y="2613660"/>
            <a:ext cx="1645920" cy="1232916"/>
          </a:xfrm>
          <a:custGeom>
            <a:avLst/>
            <a:gdLst>
              <a:gd name="connsiteX0" fmla="*/ 0 w 1645920"/>
              <a:gd name="connsiteY0" fmla="*/ 1232916 h 1232916"/>
              <a:gd name="connsiteX1" fmla="*/ 1645920 w 1645920"/>
              <a:gd name="connsiteY1" fmla="*/ 1232916 h 1232916"/>
              <a:gd name="connsiteX2" fmla="*/ 1645920 w 1645920"/>
              <a:gd name="connsiteY2" fmla="*/ 0 h 1232916"/>
              <a:gd name="connsiteX3" fmla="*/ 0 w 1645920"/>
              <a:gd name="connsiteY3" fmla="*/ 0 h 1232916"/>
              <a:gd name="connsiteX4" fmla="*/ 0 w 1645920"/>
              <a:gd name="connsiteY4" fmla="*/ 1232916 h 1232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5920" h="1232916">
                <a:moveTo>
                  <a:pt x="0" y="1232916"/>
                </a:moveTo>
                <a:lnTo>
                  <a:pt x="1645920" y="1232916"/>
                </a:lnTo>
                <a:lnTo>
                  <a:pt x="1645920" y="0"/>
                </a:lnTo>
                <a:lnTo>
                  <a:pt x="0" y="0"/>
                </a:lnTo>
                <a:lnTo>
                  <a:pt x="0" y="1232916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795516" y="2613660"/>
            <a:ext cx="1645920" cy="1232916"/>
          </a:xfrm>
          <a:custGeom>
            <a:avLst/>
            <a:gdLst>
              <a:gd name="connsiteX0" fmla="*/ 0 w 1645920"/>
              <a:gd name="connsiteY0" fmla="*/ 1232916 h 1232916"/>
              <a:gd name="connsiteX1" fmla="*/ 1645919 w 1645920"/>
              <a:gd name="connsiteY1" fmla="*/ 1232916 h 1232916"/>
              <a:gd name="connsiteX2" fmla="*/ 1645919 w 1645920"/>
              <a:gd name="connsiteY2" fmla="*/ 0 h 1232916"/>
              <a:gd name="connsiteX3" fmla="*/ 0 w 1645920"/>
              <a:gd name="connsiteY3" fmla="*/ 0 h 1232916"/>
              <a:gd name="connsiteX4" fmla="*/ 0 w 1645920"/>
              <a:gd name="connsiteY4" fmla="*/ 1232916 h 1232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5920" h="1232916">
                <a:moveTo>
                  <a:pt x="0" y="1232916"/>
                </a:moveTo>
                <a:lnTo>
                  <a:pt x="1645919" y="1232916"/>
                </a:lnTo>
                <a:lnTo>
                  <a:pt x="1645919" y="0"/>
                </a:lnTo>
                <a:lnTo>
                  <a:pt x="0" y="0"/>
                </a:lnTo>
                <a:lnTo>
                  <a:pt x="0" y="1232916"/>
                </a:lnTo>
              </a:path>
            </a:pathLst>
          </a:custGeom>
          <a:solidFill>
            <a:srgbClr val="5B9BD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586216" y="2618232"/>
            <a:ext cx="1647444" cy="1232915"/>
          </a:xfrm>
          <a:custGeom>
            <a:avLst/>
            <a:gdLst>
              <a:gd name="connsiteX0" fmla="*/ 0 w 1647444"/>
              <a:gd name="connsiteY0" fmla="*/ 1232915 h 1232915"/>
              <a:gd name="connsiteX1" fmla="*/ 1647443 w 1647444"/>
              <a:gd name="connsiteY1" fmla="*/ 1232915 h 1232915"/>
              <a:gd name="connsiteX2" fmla="*/ 1647443 w 1647444"/>
              <a:gd name="connsiteY2" fmla="*/ 0 h 1232915"/>
              <a:gd name="connsiteX3" fmla="*/ 0 w 1647444"/>
              <a:gd name="connsiteY3" fmla="*/ 0 h 1232915"/>
              <a:gd name="connsiteX4" fmla="*/ 0 w 1647444"/>
              <a:gd name="connsiteY4" fmla="*/ 1232915 h 1232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7444" h="1232915">
                <a:moveTo>
                  <a:pt x="0" y="1232915"/>
                </a:moveTo>
                <a:lnTo>
                  <a:pt x="1647443" y="1232915"/>
                </a:lnTo>
                <a:lnTo>
                  <a:pt x="1647443" y="0"/>
                </a:lnTo>
                <a:lnTo>
                  <a:pt x="0" y="0"/>
                </a:lnTo>
                <a:lnTo>
                  <a:pt x="0" y="1232915"/>
                </a:lnTo>
              </a:path>
            </a:pathLst>
          </a:custGeom>
          <a:solidFill>
            <a:srgbClr val="FF8A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15" name="Freeform 3"/>
          <p:cNvSpPr/>
          <p:nvPr/>
        </p:nvSpPr>
        <p:spPr>
          <a:xfrm>
            <a:off x="3211067" y="4786884"/>
            <a:ext cx="3439667" cy="1461516"/>
          </a:xfrm>
          <a:custGeom>
            <a:avLst/>
            <a:gdLst>
              <a:gd name="connsiteX0" fmla="*/ 0 w 3439667"/>
              <a:gd name="connsiteY0" fmla="*/ 1232915 h 1232915"/>
              <a:gd name="connsiteX1" fmla="*/ 3439667 w 3439667"/>
              <a:gd name="connsiteY1" fmla="*/ 1232915 h 1232915"/>
              <a:gd name="connsiteX2" fmla="*/ 3439667 w 3439667"/>
              <a:gd name="connsiteY2" fmla="*/ 0 h 1232915"/>
              <a:gd name="connsiteX3" fmla="*/ 0 w 3439667"/>
              <a:gd name="connsiteY3" fmla="*/ 0 h 1232915"/>
              <a:gd name="connsiteX4" fmla="*/ 0 w 3439667"/>
              <a:gd name="connsiteY4" fmla="*/ 1232915 h 1232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39667" h="1232915">
                <a:moveTo>
                  <a:pt x="0" y="1232915"/>
                </a:moveTo>
                <a:lnTo>
                  <a:pt x="3439667" y="1232915"/>
                </a:lnTo>
                <a:lnTo>
                  <a:pt x="3439667" y="0"/>
                </a:lnTo>
                <a:lnTo>
                  <a:pt x="0" y="0"/>
                </a:lnTo>
                <a:lnTo>
                  <a:pt x="0" y="1232915"/>
                </a:lnTo>
              </a:path>
            </a:pathLst>
          </a:custGeom>
          <a:solidFill>
            <a:srgbClr val="0071B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47032" y="4980432"/>
            <a:ext cx="973835" cy="635508"/>
          </a:xfrm>
          <a:custGeom>
            <a:avLst/>
            <a:gdLst>
              <a:gd name="connsiteX0" fmla="*/ 826515 w 973835"/>
              <a:gd name="connsiteY0" fmla="*/ 495046 h 635508"/>
              <a:gd name="connsiteX1" fmla="*/ 973835 w 973835"/>
              <a:gd name="connsiteY1" fmla="*/ 330072 h 635508"/>
              <a:gd name="connsiteX2" fmla="*/ 826515 w 973835"/>
              <a:gd name="connsiteY2" fmla="*/ 164972 h 635508"/>
              <a:gd name="connsiteX3" fmla="*/ 804545 w 973835"/>
              <a:gd name="connsiteY3" fmla="*/ 167258 h 635508"/>
              <a:gd name="connsiteX4" fmla="*/ 587502 w 973835"/>
              <a:gd name="connsiteY4" fmla="*/ 0 h 635508"/>
              <a:gd name="connsiteX5" fmla="*/ 424179 w 973835"/>
              <a:gd name="connsiteY5" fmla="*/ 75819 h 635508"/>
              <a:gd name="connsiteX6" fmla="*/ 322579 w 973835"/>
              <a:gd name="connsiteY6" fmla="*/ 40132 h 635508"/>
              <a:gd name="connsiteX7" fmla="*/ 141351 w 973835"/>
              <a:gd name="connsiteY7" fmla="*/ 216280 h 635508"/>
              <a:gd name="connsiteX8" fmla="*/ 111505 w 973835"/>
              <a:gd name="connsiteY8" fmla="*/ 211835 h 635508"/>
              <a:gd name="connsiteX9" fmla="*/ 0 w 973835"/>
              <a:gd name="connsiteY9" fmla="*/ 336677 h 635508"/>
              <a:gd name="connsiteX10" fmla="*/ 111505 w 973835"/>
              <a:gd name="connsiteY10" fmla="*/ 463803 h 635508"/>
              <a:gd name="connsiteX11" fmla="*/ 155321 w 973835"/>
              <a:gd name="connsiteY11" fmla="*/ 452627 h 635508"/>
              <a:gd name="connsiteX12" fmla="*/ 280796 w 973835"/>
              <a:gd name="connsiteY12" fmla="*/ 573023 h 635508"/>
              <a:gd name="connsiteX13" fmla="*/ 354457 w 973835"/>
              <a:gd name="connsiteY13" fmla="*/ 544067 h 635508"/>
              <a:gd name="connsiteX14" fmla="*/ 479933 w 973835"/>
              <a:gd name="connsiteY14" fmla="*/ 635508 h 635508"/>
              <a:gd name="connsiteX15" fmla="*/ 591439 w 973835"/>
              <a:gd name="connsiteY15" fmla="*/ 568578 h 635508"/>
              <a:gd name="connsiteX16" fmla="*/ 661161 w 973835"/>
              <a:gd name="connsiteY16" fmla="*/ 595376 h 635508"/>
              <a:gd name="connsiteX17" fmla="*/ 776732 w 973835"/>
              <a:gd name="connsiteY17" fmla="*/ 483870 h 635508"/>
              <a:gd name="connsiteX18" fmla="*/ 826515 w 973835"/>
              <a:gd name="connsiteY18" fmla="*/ 495046 h 6355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73835" h="635508">
                <a:moveTo>
                  <a:pt x="826515" y="495046"/>
                </a:moveTo>
                <a:cubicBezTo>
                  <a:pt x="908177" y="495046"/>
                  <a:pt x="973835" y="421385"/>
                  <a:pt x="973835" y="330072"/>
                </a:cubicBezTo>
                <a:cubicBezTo>
                  <a:pt x="973835" y="238633"/>
                  <a:pt x="908177" y="164972"/>
                  <a:pt x="826515" y="164972"/>
                </a:cubicBezTo>
                <a:cubicBezTo>
                  <a:pt x="818514" y="164972"/>
                  <a:pt x="810514" y="164972"/>
                  <a:pt x="804545" y="167258"/>
                </a:cubicBezTo>
                <a:cubicBezTo>
                  <a:pt x="770763" y="69088"/>
                  <a:pt x="687070" y="0"/>
                  <a:pt x="587502" y="0"/>
                </a:cubicBezTo>
                <a:cubicBezTo>
                  <a:pt x="523747" y="0"/>
                  <a:pt x="465963" y="28955"/>
                  <a:pt x="424179" y="75819"/>
                </a:cubicBezTo>
                <a:cubicBezTo>
                  <a:pt x="396366" y="53466"/>
                  <a:pt x="360426" y="40132"/>
                  <a:pt x="322579" y="40132"/>
                </a:cubicBezTo>
                <a:cubicBezTo>
                  <a:pt x="228980" y="40132"/>
                  <a:pt x="153289" y="115951"/>
                  <a:pt x="141351" y="216280"/>
                </a:cubicBezTo>
                <a:cubicBezTo>
                  <a:pt x="131445" y="214121"/>
                  <a:pt x="121539" y="211835"/>
                  <a:pt x="111505" y="211835"/>
                </a:cubicBezTo>
                <a:cubicBezTo>
                  <a:pt x="49783" y="211835"/>
                  <a:pt x="0" y="267589"/>
                  <a:pt x="0" y="336677"/>
                </a:cubicBezTo>
                <a:cubicBezTo>
                  <a:pt x="0" y="405891"/>
                  <a:pt x="49783" y="463803"/>
                  <a:pt x="111505" y="463803"/>
                </a:cubicBezTo>
                <a:cubicBezTo>
                  <a:pt x="127508" y="463803"/>
                  <a:pt x="141351" y="459358"/>
                  <a:pt x="155321" y="452627"/>
                </a:cubicBezTo>
                <a:cubicBezTo>
                  <a:pt x="165353" y="521842"/>
                  <a:pt x="217042" y="573023"/>
                  <a:pt x="280796" y="573023"/>
                </a:cubicBezTo>
                <a:cubicBezTo>
                  <a:pt x="308736" y="573023"/>
                  <a:pt x="334517" y="561975"/>
                  <a:pt x="354457" y="544067"/>
                </a:cubicBezTo>
                <a:cubicBezTo>
                  <a:pt x="376427" y="597661"/>
                  <a:pt x="424179" y="635508"/>
                  <a:pt x="479933" y="635508"/>
                </a:cubicBezTo>
                <a:cubicBezTo>
                  <a:pt x="525779" y="635508"/>
                  <a:pt x="567563" y="608748"/>
                  <a:pt x="591439" y="568578"/>
                </a:cubicBezTo>
                <a:cubicBezTo>
                  <a:pt x="611377" y="586485"/>
                  <a:pt x="635253" y="595376"/>
                  <a:pt x="661161" y="595376"/>
                </a:cubicBezTo>
                <a:cubicBezTo>
                  <a:pt x="718946" y="595376"/>
                  <a:pt x="768730" y="548513"/>
                  <a:pt x="776732" y="483870"/>
                </a:cubicBezTo>
                <a:cubicBezTo>
                  <a:pt x="790575" y="490601"/>
                  <a:pt x="808482" y="495046"/>
                  <a:pt x="826515" y="49504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208020" y="3916679"/>
            <a:ext cx="7011923" cy="781811"/>
          </a:xfrm>
          <a:custGeom>
            <a:avLst/>
            <a:gdLst>
              <a:gd name="connsiteX0" fmla="*/ 0 w 7011923"/>
              <a:gd name="connsiteY0" fmla="*/ 781811 h 781811"/>
              <a:gd name="connsiteX1" fmla="*/ 7011923 w 7011923"/>
              <a:gd name="connsiteY1" fmla="*/ 781811 h 781811"/>
              <a:gd name="connsiteX2" fmla="*/ 7011923 w 7011923"/>
              <a:gd name="connsiteY2" fmla="*/ 0 h 781811"/>
              <a:gd name="connsiteX3" fmla="*/ 0 w 7011923"/>
              <a:gd name="connsiteY3" fmla="*/ 0 h 781811"/>
              <a:gd name="connsiteX4" fmla="*/ 0 w 7011923"/>
              <a:gd name="connsiteY4" fmla="*/ 781811 h 781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11923" h="781811">
                <a:moveTo>
                  <a:pt x="0" y="781811"/>
                </a:moveTo>
                <a:lnTo>
                  <a:pt x="7011923" y="781811"/>
                </a:lnTo>
                <a:lnTo>
                  <a:pt x="7011923" y="0"/>
                </a:lnTo>
                <a:lnTo>
                  <a:pt x="0" y="0"/>
                </a:lnTo>
                <a:lnTo>
                  <a:pt x="0" y="781811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90943" y="4786884"/>
            <a:ext cx="3438144" cy="1461516"/>
          </a:xfrm>
          <a:custGeom>
            <a:avLst/>
            <a:gdLst>
              <a:gd name="connsiteX0" fmla="*/ 0 w 3438144"/>
              <a:gd name="connsiteY0" fmla="*/ 1232915 h 1232915"/>
              <a:gd name="connsiteX1" fmla="*/ 3438144 w 3438144"/>
              <a:gd name="connsiteY1" fmla="*/ 1232915 h 1232915"/>
              <a:gd name="connsiteX2" fmla="*/ 3438144 w 3438144"/>
              <a:gd name="connsiteY2" fmla="*/ 0 h 1232915"/>
              <a:gd name="connsiteX3" fmla="*/ 0 w 3438144"/>
              <a:gd name="connsiteY3" fmla="*/ 0 h 1232915"/>
              <a:gd name="connsiteX4" fmla="*/ 0 w 3438144"/>
              <a:gd name="connsiteY4" fmla="*/ 1232915 h 1232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38144" h="1232915">
                <a:moveTo>
                  <a:pt x="0" y="1232915"/>
                </a:moveTo>
                <a:lnTo>
                  <a:pt x="3438144" y="1232915"/>
                </a:lnTo>
                <a:lnTo>
                  <a:pt x="3438144" y="0"/>
                </a:lnTo>
                <a:lnTo>
                  <a:pt x="0" y="0"/>
                </a:lnTo>
                <a:lnTo>
                  <a:pt x="0" y="1232915"/>
                </a:lnTo>
              </a:path>
            </a:pathLst>
          </a:custGeom>
          <a:solidFill>
            <a:srgbClr val="ED7D3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sz="2200" dirty="0" smtClean="0"/>
              <a:t>自服务器部署</a:t>
            </a:r>
            <a:endParaRPr lang="zh-CN" altLang="en-US" sz="2200" dirty="0"/>
          </a:p>
        </p:txBody>
      </p:sp>
      <p:sp>
        <p:nvSpPr>
          <p:cNvPr id="19" name="Freeform 3"/>
          <p:cNvSpPr/>
          <p:nvPr/>
        </p:nvSpPr>
        <p:spPr>
          <a:xfrm>
            <a:off x="3002279" y="1231391"/>
            <a:ext cx="109727" cy="1269491"/>
          </a:xfrm>
          <a:custGeom>
            <a:avLst/>
            <a:gdLst>
              <a:gd name="connsiteX0" fmla="*/ 90677 w 109727"/>
              <a:gd name="connsiteY0" fmla="*/ 1250441 h 1269491"/>
              <a:gd name="connsiteX1" fmla="*/ 19050 w 109727"/>
              <a:gd name="connsiteY1" fmla="*/ 1244472 h 1269491"/>
              <a:gd name="connsiteX2" fmla="*/ 19050 w 109727"/>
              <a:gd name="connsiteY2" fmla="*/ 25019 h 1269491"/>
              <a:gd name="connsiteX3" fmla="*/ 90677 w 109727"/>
              <a:gd name="connsiteY3" fmla="*/ 19050 h 1269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9727" h="1269491">
                <a:moveTo>
                  <a:pt x="90677" y="1250441"/>
                </a:moveTo>
                <a:cubicBezTo>
                  <a:pt x="51054" y="1250441"/>
                  <a:pt x="19050" y="1247775"/>
                  <a:pt x="19050" y="1244472"/>
                </a:cubicBezTo>
                <a:lnTo>
                  <a:pt x="19050" y="25019"/>
                </a:lnTo>
                <a:cubicBezTo>
                  <a:pt x="19050" y="21716"/>
                  <a:pt x="51054" y="19050"/>
                  <a:pt x="90677" y="19050"/>
                </a:cubicBezTo>
              </a:path>
            </a:pathLst>
          </a:custGeom>
          <a:ln w="381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40151" y="1851660"/>
            <a:ext cx="296164" cy="57911"/>
          </a:xfrm>
          <a:custGeom>
            <a:avLst/>
            <a:gdLst>
              <a:gd name="connsiteX0" fmla="*/ 14477 w 296164"/>
              <a:gd name="connsiteY0" fmla="*/ 21463 h 57911"/>
              <a:gd name="connsiteX1" fmla="*/ 281686 w 296164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164" h="57911">
                <a:moveTo>
                  <a:pt x="14477" y="21463"/>
                </a:moveTo>
                <a:lnTo>
                  <a:pt x="281686" y="14477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006851" y="4785359"/>
            <a:ext cx="105155" cy="1269492"/>
          </a:xfrm>
          <a:custGeom>
            <a:avLst/>
            <a:gdLst>
              <a:gd name="connsiteX0" fmla="*/ 86105 w 105155"/>
              <a:gd name="connsiteY0" fmla="*/ 1250442 h 1269492"/>
              <a:gd name="connsiteX1" fmla="*/ 19050 w 105155"/>
              <a:gd name="connsiteY1" fmla="*/ 1244854 h 1269492"/>
              <a:gd name="connsiteX2" fmla="*/ 19050 w 105155"/>
              <a:gd name="connsiteY2" fmla="*/ 24638 h 1269492"/>
              <a:gd name="connsiteX3" fmla="*/ 86105 w 105155"/>
              <a:gd name="connsiteY3" fmla="*/ 19050 h 12694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5155" h="1269492">
                <a:moveTo>
                  <a:pt x="86105" y="1250442"/>
                </a:moveTo>
                <a:cubicBezTo>
                  <a:pt x="49022" y="1250442"/>
                  <a:pt x="19050" y="1247940"/>
                  <a:pt x="19050" y="1244854"/>
                </a:cubicBezTo>
                <a:lnTo>
                  <a:pt x="19050" y="24638"/>
                </a:lnTo>
                <a:cubicBezTo>
                  <a:pt x="19050" y="21590"/>
                  <a:pt x="49022" y="19050"/>
                  <a:pt x="86105" y="19050"/>
                </a:cubicBezTo>
              </a:path>
            </a:pathLst>
          </a:custGeom>
          <a:ln w="38100">
            <a:solidFill>
              <a:srgbClr val="C55A1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43200" y="5405627"/>
            <a:ext cx="297306" cy="57911"/>
          </a:xfrm>
          <a:custGeom>
            <a:avLst/>
            <a:gdLst>
              <a:gd name="connsiteX0" fmla="*/ 14477 w 297306"/>
              <a:gd name="connsiteY0" fmla="*/ 21463 h 57911"/>
              <a:gd name="connsiteX1" fmla="*/ 282829 w 297306"/>
              <a:gd name="connsiteY1" fmla="*/ 14478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7306" h="57911">
                <a:moveTo>
                  <a:pt x="14477" y="21463"/>
                </a:moveTo>
                <a:lnTo>
                  <a:pt x="282829" y="14478"/>
                </a:lnTo>
              </a:path>
            </a:pathLst>
          </a:custGeom>
          <a:ln w="25400">
            <a:solidFill>
              <a:srgbClr val="C55A11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3014472" y="2599944"/>
            <a:ext cx="97535" cy="1271016"/>
          </a:xfrm>
          <a:custGeom>
            <a:avLst/>
            <a:gdLst>
              <a:gd name="connsiteX0" fmla="*/ 78485 w 97535"/>
              <a:gd name="connsiteY0" fmla="*/ 1251965 h 1271016"/>
              <a:gd name="connsiteX1" fmla="*/ 19050 w 97535"/>
              <a:gd name="connsiteY1" fmla="*/ 1247013 h 1271016"/>
              <a:gd name="connsiteX2" fmla="*/ 19050 w 97535"/>
              <a:gd name="connsiteY2" fmla="*/ 24002 h 1271016"/>
              <a:gd name="connsiteX3" fmla="*/ 78485 w 97535"/>
              <a:gd name="connsiteY3" fmla="*/ 19050 h 1271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7535" h="1271016">
                <a:moveTo>
                  <a:pt x="78485" y="1251965"/>
                </a:moveTo>
                <a:cubicBezTo>
                  <a:pt x="45720" y="1251965"/>
                  <a:pt x="19050" y="1249807"/>
                  <a:pt x="19050" y="1247013"/>
                </a:cubicBezTo>
                <a:lnTo>
                  <a:pt x="19050" y="24002"/>
                </a:lnTo>
                <a:cubicBezTo>
                  <a:pt x="19050" y="21208"/>
                  <a:pt x="45720" y="19050"/>
                  <a:pt x="78485" y="19050"/>
                </a:cubicBezTo>
              </a:path>
            </a:pathLst>
          </a:custGeom>
          <a:ln w="381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98064" y="3221736"/>
            <a:ext cx="250063" cy="57911"/>
          </a:xfrm>
          <a:custGeom>
            <a:avLst/>
            <a:gdLst>
              <a:gd name="connsiteX0" fmla="*/ 14477 w 250063"/>
              <a:gd name="connsiteY0" fmla="*/ 14477 h 57911"/>
              <a:gd name="connsiteX1" fmla="*/ 235584 w 250063"/>
              <a:gd name="connsiteY1" fmla="*/ 14477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0063" h="57911">
                <a:moveTo>
                  <a:pt x="14477" y="14477"/>
                </a:moveTo>
                <a:lnTo>
                  <a:pt x="235584" y="14477"/>
                </a:lnTo>
              </a:path>
            </a:pathLst>
          </a:custGeom>
          <a:ln w="25400">
            <a:solidFill>
              <a:srgbClr val="5B9BD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1752600"/>
            <a:ext cx="419100" cy="2032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3124200"/>
            <a:ext cx="812800" cy="203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9200" y="3911600"/>
            <a:ext cx="723900" cy="8001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4100" y="5308600"/>
            <a:ext cx="419100" cy="203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500" y="1689100"/>
            <a:ext cx="431800" cy="4318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1400" y="2603500"/>
            <a:ext cx="901700" cy="11811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00" y="1422400"/>
            <a:ext cx="863600" cy="6858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15400" y="1371600"/>
            <a:ext cx="355600" cy="7493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83200" y="2679700"/>
            <a:ext cx="1079500" cy="11049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48500" y="2654300"/>
            <a:ext cx="1130300" cy="11303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51500" y="3962400"/>
            <a:ext cx="419100" cy="2032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121400" y="3975100"/>
            <a:ext cx="50800" cy="2286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223000" y="3962400"/>
            <a:ext cx="419100" cy="2032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692900" y="3975100"/>
            <a:ext cx="38100" cy="228600"/>
          </a:xfrm>
          <a:prstGeom prst="rect">
            <a:avLst/>
          </a:prstGeom>
          <a:noFill/>
        </p:spPr>
      </p:pic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794500" y="3962400"/>
            <a:ext cx="419100" cy="215900"/>
          </a:xfrm>
          <a:prstGeom prst="rect">
            <a:avLst/>
          </a:prstGeom>
          <a:noFill/>
        </p:spPr>
      </p:pic>
      <p:pic>
        <p:nvPicPr>
          <p:cNvPr id="1033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64400" y="3975100"/>
            <a:ext cx="38100" cy="228600"/>
          </a:xfrm>
          <a:prstGeom prst="rect">
            <a:avLst/>
          </a:prstGeom>
          <a:noFill/>
        </p:spPr>
      </p:pic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353300" y="3962400"/>
            <a:ext cx="419100" cy="203200"/>
          </a:xfrm>
          <a:prstGeom prst="rect">
            <a:avLst/>
          </a:prstGeom>
          <a:noFill/>
        </p:spPr>
      </p:pic>
      <p:pic>
        <p:nvPicPr>
          <p:cNvPr id="1035" name="Picture 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854700" y="4279900"/>
            <a:ext cx="774700" cy="304800"/>
          </a:xfrm>
          <a:prstGeom prst="rect">
            <a:avLst/>
          </a:prstGeom>
          <a:noFill/>
        </p:spPr>
      </p:pic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756400" y="4229100"/>
            <a:ext cx="825500" cy="406400"/>
          </a:xfrm>
          <a:prstGeom prst="rect">
            <a:avLst/>
          </a:prstGeom>
          <a:noFill/>
        </p:spPr>
      </p:pic>
      <p:pic>
        <p:nvPicPr>
          <p:cNvPr id="1037" name="Picture 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8077200" y="4762500"/>
            <a:ext cx="977900" cy="103326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17500" y="241300"/>
            <a:ext cx="4986943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CRM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应用平台架构介绍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1612900" y="6350000"/>
            <a:ext cx="101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833731" y="2120900"/>
            <a:ext cx="1271669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2195" dirty="0" err="1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掌上电</a:t>
            </a:r>
            <a:r>
              <a:rPr lang="zh-CN" altLang="en-US" sz="21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脑</a:t>
            </a:r>
            <a:endParaRPr lang="en-US" altLang="zh-CN" sz="2195" dirty="0" smtClean="0">
              <a:solidFill>
                <a:srgbClr val="FFFFFF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1041" name="TextBox 1"/>
          <p:cNvSpPr txBox="1"/>
          <p:nvPr/>
        </p:nvSpPr>
        <p:spPr>
          <a:xfrm>
            <a:off x="6182725" y="2120900"/>
            <a:ext cx="1437275" cy="37882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2195" dirty="0" err="1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桌面系统</a:t>
            </a:r>
            <a:endParaRPr lang="en-US" altLang="zh-CN" sz="2195" dirty="0" smtClean="0">
              <a:solidFill>
                <a:srgbClr val="FFFFFF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1042" name="TextBox 1"/>
          <p:cNvSpPr txBox="1"/>
          <p:nvPr/>
        </p:nvSpPr>
        <p:spPr>
          <a:xfrm>
            <a:off x="4826000" y="5943600"/>
            <a:ext cx="266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云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78" y="2741947"/>
            <a:ext cx="655322" cy="667260"/>
          </a:xfrm>
          <a:prstGeom prst="rect">
            <a:avLst/>
          </a:prstGeom>
        </p:spPr>
      </p:pic>
      <p:sp>
        <p:nvSpPr>
          <p:cNvPr id="55" name="TextBox 1"/>
          <p:cNvSpPr txBox="1"/>
          <p:nvPr/>
        </p:nvSpPr>
        <p:spPr>
          <a:xfrm>
            <a:off x="8542022" y="2133600"/>
            <a:ext cx="1437275" cy="37882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zh-CN" altLang="en-US" sz="2195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   手机</a:t>
            </a:r>
            <a:endParaRPr lang="en-US" altLang="zh-CN" sz="2195" dirty="0" smtClean="0">
              <a:solidFill>
                <a:srgbClr val="FFFFFF"/>
              </a:solidFill>
              <a:latin typeface="微软雅黑" pitchFamily="18" charset="0"/>
              <a:cs typeface="微软雅黑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3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7999 h 6858000"/>
              <a:gd name="connsiteX1" fmla="*/ 12192000 w 12192000"/>
              <a:gd name="connsiteY1" fmla="*/ 6857999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7999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7999"/>
                </a:moveTo>
                <a:lnTo>
                  <a:pt x="12192000" y="6857999"/>
                </a:lnTo>
                <a:lnTo>
                  <a:pt x="121920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473200"/>
            <a:ext cx="9144000" cy="461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349366"/>
            <a:ext cx="3023264" cy="6982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/>
            </a:pPr>
            <a:r>
              <a:rPr lang="en-US" altLang="zh-CN" sz="3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CRM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应用框架</a:t>
            </a:r>
          </a:p>
        </p:txBody>
      </p:sp>
    </p:spTree>
    <p:extLst>
      <p:ext uri="{BB962C8B-B14F-4D97-AF65-F5344CB8AC3E}">
        <p14:creationId xmlns:p14="http://schemas.microsoft.com/office/powerpoint/2010/main" val="30493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1714500" y="762000"/>
            <a:ext cx="4640694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数据为决策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提供可视化的辅助</a:t>
            </a:r>
            <a:r>
              <a:rPr lang="en-US" altLang="zh-CN" sz="2400" b="1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支撑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057400" y="2057400"/>
            <a:ext cx="61722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系统本身自带着非常专业及缜密的数据报表，同时系统也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支持根据本身业务的需求，来设置特定的报表，发送到特定的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人群中。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当然目前阶段，报告不再是电脑面前专有的，在</a:t>
            </a:r>
          </a:p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mobile或者是pad都可以查看更简练，更有针对性的报表。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267199"/>
            <a:ext cx="4200525" cy="2181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67199"/>
            <a:ext cx="42005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2600" y="609600"/>
            <a:ext cx="8911687" cy="1280890"/>
          </a:xfrm>
        </p:spPr>
        <p:txBody>
          <a:bodyPr/>
          <a:lstStyle/>
          <a:p>
            <a:r>
              <a:rPr lang="en-US" altLang="zh-CN" sz="2000" dirty="0" smtClean="0"/>
              <a:t>P3</a:t>
            </a:r>
            <a:r>
              <a:rPr lang="en-US" altLang="zh-CN" dirty="0" smtClean="0"/>
              <a:t> </a:t>
            </a:r>
            <a:r>
              <a:rPr lang="zh-CN" altLang="en-US" dirty="0" smtClean="0"/>
              <a:t>电</a:t>
            </a:r>
            <a:r>
              <a:rPr lang="zh-CN" altLang="en-US" dirty="0" smtClean="0"/>
              <a:t>商</a:t>
            </a:r>
            <a:r>
              <a:rPr lang="zh-CN" altLang="en-US" dirty="0"/>
              <a:t>数</a:t>
            </a:r>
            <a:r>
              <a:rPr lang="zh-CN" altLang="en-US" dirty="0" smtClean="0"/>
              <a:t>据集成与移动电商拓展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        </a:t>
            </a:r>
            <a:r>
              <a:rPr lang="en-US" altLang="zh-CN" sz="2800" dirty="0" smtClean="0"/>
              <a:t>----</a:t>
            </a:r>
            <a:r>
              <a:rPr lang="zh-CN" altLang="en-US" sz="2800" dirty="0" smtClean="0"/>
              <a:t>线上客户获取与互动保障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技术架构</a:t>
            </a:r>
            <a:endParaRPr lang="en-US" altLang="zh-CN" sz="20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功能架构</a:t>
            </a:r>
            <a:endParaRPr lang="en-US" altLang="zh-CN" sz="20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数据集成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对</a:t>
            </a:r>
            <a:r>
              <a:rPr lang="en-US" altLang="zh-CN" sz="2000" dirty="0" smtClean="0"/>
              <a:t>O2O</a:t>
            </a:r>
            <a:r>
              <a:rPr lang="zh-CN" altLang="en-US" sz="2000" dirty="0" smtClean="0"/>
              <a:t>客户为核心商业模式</a:t>
            </a:r>
            <a:r>
              <a:rPr lang="zh-CN" altLang="en-US" sz="2000" dirty="0" smtClean="0"/>
              <a:t>的高度重视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既有</a:t>
            </a:r>
            <a:r>
              <a:rPr lang="en-US" altLang="zh-CN" sz="2000" dirty="0"/>
              <a:t>B2C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集成、</a:t>
            </a:r>
            <a:r>
              <a:rPr lang="en-US" altLang="zh-CN" sz="2000" dirty="0" smtClean="0"/>
              <a:t>B2B</a:t>
            </a:r>
            <a:r>
              <a:rPr lang="zh-CN" altLang="en-US" sz="2000" dirty="0" smtClean="0"/>
              <a:t>可快速迁移</a:t>
            </a:r>
            <a:endParaRPr lang="en-US" altLang="zh-CN" sz="20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移动电</a:t>
            </a:r>
            <a:r>
              <a:rPr lang="zh-CN" altLang="en-US" sz="2000" dirty="0" smtClean="0"/>
              <a:t>商快速构建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01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19200"/>
            <a:ext cx="8077200" cy="5355740"/>
          </a:xfrm>
        </p:spPr>
      </p:pic>
      <p:sp>
        <p:nvSpPr>
          <p:cNvPr id="5" name="TextBox 1"/>
          <p:cNvSpPr txBox="1"/>
          <p:nvPr/>
        </p:nvSpPr>
        <p:spPr>
          <a:xfrm>
            <a:off x="1714500" y="762000"/>
            <a:ext cx="2475037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电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商系统技术架构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7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33600" y="3048000"/>
            <a:ext cx="8229600" cy="1828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/>
          <p:nvPr/>
        </p:nvSpPr>
        <p:spPr>
          <a:xfrm>
            <a:off x="1714500" y="762000"/>
            <a:ext cx="2475037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电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商系统功能架构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03705"/>
            <a:ext cx="9144000" cy="55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2184400" y="1293750"/>
            <a:ext cx="1270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27300" y="1268350"/>
            <a:ext cx="71247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传统方式掌握的只是消费者的基础信息，电话、住址、身份证等信息，因此营销方式也仅仅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停留在电话、DM、邮件等方式上。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互联网通过用户在互联网上的消费行为，够判断出用户的个人喜好、时间路径、消费习惯等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3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信息。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39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因此只有打通了线上用户信息的O2O才有着变革的意义，只有掌握了互联网时代的用户大数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39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据，才能够有效的改变自己的营销方式。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14500" y="762000"/>
            <a:ext cx="3167534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O2O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模式的高度重视</a:t>
            </a:r>
            <a:endParaRPr lang="en-US" altLang="zh-CN" sz="2400" b="1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67" y="3733800"/>
            <a:ext cx="5613966" cy="27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00200"/>
            <a:ext cx="8153400" cy="44641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52600" y="6858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电商数据集成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69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让商业管理从经验的黑匣子模式，从滞后的成交分析的方法进行彻底的变革</a:t>
            </a:r>
            <a:r>
              <a:rPr lang="zh-CN" altLang="en-US" dirty="0" smtClean="0"/>
              <a:t>，必须基于数据的量化管理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09800" y="3021991"/>
            <a:ext cx="2592388" cy="3777622"/>
          </a:xfrm>
        </p:spPr>
        <p:txBody>
          <a:bodyPr/>
          <a:lstStyle/>
          <a:p>
            <a:r>
              <a:rPr lang="zh-CN" altLang="en-US" dirty="0"/>
              <a:t>核心是获取，管理，优化最重要的二个无形资产：用户和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05" y="2133600"/>
            <a:ext cx="59802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52600" y="6858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移动电商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83701"/>
            <a:ext cx="6706938" cy="46818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00200"/>
            <a:ext cx="26860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7673085" y="3002789"/>
            <a:ext cx="2516123" cy="2343404"/>
          </a:xfrm>
          <a:custGeom>
            <a:avLst/>
            <a:gdLst>
              <a:gd name="connsiteX0" fmla="*/ 0 w 2516123"/>
              <a:gd name="connsiteY0" fmla="*/ 2343403 h 2343404"/>
              <a:gd name="connsiteX1" fmla="*/ 2516123 w 2516123"/>
              <a:gd name="connsiteY1" fmla="*/ 2343403 h 2343404"/>
              <a:gd name="connsiteX2" fmla="*/ 2516123 w 2516123"/>
              <a:gd name="connsiteY2" fmla="*/ 0 h 2343404"/>
              <a:gd name="connsiteX3" fmla="*/ 0 w 2516123"/>
              <a:gd name="connsiteY3" fmla="*/ 0 h 2343404"/>
              <a:gd name="connsiteX4" fmla="*/ 0 w 2516123"/>
              <a:gd name="connsiteY4" fmla="*/ 2343403 h 2343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6123" h="2343404">
                <a:moveTo>
                  <a:pt x="0" y="2343403"/>
                </a:moveTo>
                <a:lnTo>
                  <a:pt x="2516123" y="2343403"/>
                </a:lnTo>
                <a:lnTo>
                  <a:pt x="2516123" y="0"/>
                </a:lnTo>
                <a:lnTo>
                  <a:pt x="0" y="0"/>
                </a:lnTo>
                <a:lnTo>
                  <a:pt x="0" y="23434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666735" y="2996439"/>
            <a:ext cx="2528823" cy="2356104"/>
          </a:xfrm>
          <a:custGeom>
            <a:avLst/>
            <a:gdLst>
              <a:gd name="connsiteX0" fmla="*/ 6350 w 2528823"/>
              <a:gd name="connsiteY0" fmla="*/ 2349753 h 2356104"/>
              <a:gd name="connsiteX1" fmla="*/ 2522473 w 2528823"/>
              <a:gd name="connsiteY1" fmla="*/ 2349753 h 2356104"/>
              <a:gd name="connsiteX2" fmla="*/ 2522473 w 2528823"/>
              <a:gd name="connsiteY2" fmla="*/ 6350 h 2356104"/>
              <a:gd name="connsiteX3" fmla="*/ 6350 w 2528823"/>
              <a:gd name="connsiteY3" fmla="*/ 6350 h 2356104"/>
              <a:gd name="connsiteX4" fmla="*/ 6350 w 2528823"/>
              <a:gd name="connsiteY4" fmla="*/ 2349753 h 2356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8823" h="2356104">
                <a:moveTo>
                  <a:pt x="6350" y="2349753"/>
                </a:moveTo>
                <a:lnTo>
                  <a:pt x="2522473" y="2349753"/>
                </a:lnTo>
                <a:lnTo>
                  <a:pt x="2522473" y="6350"/>
                </a:lnTo>
                <a:lnTo>
                  <a:pt x="6350" y="6350"/>
                </a:lnTo>
                <a:lnTo>
                  <a:pt x="6350" y="23497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EEC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09774" y="3002789"/>
            <a:ext cx="2541396" cy="2343404"/>
          </a:xfrm>
          <a:custGeom>
            <a:avLst/>
            <a:gdLst>
              <a:gd name="connsiteX0" fmla="*/ 0 w 2541396"/>
              <a:gd name="connsiteY0" fmla="*/ 2343403 h 2343404"/>
              <a:gd name="connsiteX1" fmla="*/ 2541396 w 2541396"/>
              <a:gd name="connsiteY1" fmla="*/ 2343403 h 2343404"/>
              <a:gd name="connsiteX2" fmla="*/ 2541396 w 2541396"/>
              <a:gd name="connsiteY2" fmla="*/ 0 h 2343404"/>
              <a:gd name="connsiteX3" fmla="*/ 0 w 2541396"/>
              <a:gd name="connsiteY3" fmla="*/ 0 h 2343404"/>
              <a:gd name="connsiteX4" fmla="*/ 0 w 2541396"/>
              <a:gd name="connsiteY4" fmla="*/ 2343403 h 2343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1396" h="2343404">
                <a:moveTo>
                  <a:pt x="0" y="2343403"/>
                </a:moveTo>
                <a:lnTo>
                  <a:pt x="2541396" y="2343403"/>
                </a:lnTo>
                <a:lnTo>
                  <a:pt x="2541396" y="0"/>
                </a:lnTo>
                <a:lnTo>
                  <a:pt x="0" y="0"/>
                </a:lnTo>
                <a:lnTo>
                  <a:pt x="0" y="23434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03424" y="2996439"/>
            <a:ext cx="2554096" cy="2356104"/>
          </a:xfrm>
          <a:custGeom>
            <a:avLst/>
            <a:gdLst>
              <a:gd name="connsiteX0" fmla="*/ 6350 w 2554096"/>
              <a:gd name="connsiteY0" fmla="*/ 2349753 h 2356104"/>
              <a:gd name="connsiteX1" fmla="*/ 2547746 w 2554096"/>
              <a:gd name="connsiteY1" fmla="*/ 2349753 h 2356104"/>
              <a:gd name="connsiteX2" fmla="*/ 2547746 w 2554096"/>
              <a:gd name="connsiteY2" fmla="*/ 6350 h 2356104"/>
              <a:gd name="connsiteX3" fmla="*/ 6350 w 2554096"/>
              <a:gd name="connsiteY3" fmla="*/ 6350 h 2356104"/>
              <a:gd name="connsiteX4" fmla="*/ 6350 w 2554096"/>
              <a:gd name="connsiteY4" fmla="*/ 2349753 h 2356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4096" h="2356104">
                <a:moveTo>
                  <a:pt x="6350" y="2349753"/>
                </a:moveTo>
                <a:lnTo>
                  <a:pt x="2547746" y="2349753"/>
                </a:lnTo>
                <a:lnTo>
                  <a:pt x="2547746" y="6350"/>
                </a:lnTo>
                <a:lnTo>
                  <a:pt x="6350" y="6350"/>
                </a:lnTo>
                <a:lnTo>
                  <a:pt x="6350" y="23497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EEC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74875" y="1571625"/>
            <a:ext cx="8145526" cy="592328"/>
          </a:xfrm>
          <a:custGeom>
            <a:avLst/>
            <a:gdLst>
              <a:gd name="connsiteX0" fmla="*/ 0 w 8145526"/>
              <a:gd name="connsiteY0" fmla="*/ 592328 h 592328"/>
              <a:gd name="connsiteX1" fmla="*/ 4072763 w 8145526"/>
              <a:gd name="connsiteY1" fmla="*/ 0 h 592328"/>
              <a:gd name="connsiteX2" fmla="*/ 8145526 w 8145526"/>
              <a:gd name="connsiteY2" fmla="*/ 592328 h 592328"/>
              <a:gd name="connsiteX3" fmla="*/ 0 w 8145526"/>
              <a:gd name="connsiteY3" fmla="*/ 592328 h 592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45526" h="592328">
                <a:moveTo>
                  <a:pt x="0" y="592328"/>
                </a:moveTo>
                <a:lnTo>
                  <a:pt x="4072763" y="0"/>
                </a:lnTo>
                <a:lnTo>
                  <a:pt x="8145526" y="592328"/>
                </a:lnTo>
                <a:lnTo>
                  <a:pt x="0" y="592328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168525" y="1565275"/>
            <a:ext cx="8158226" cy="605028"/>
          </a:xfrm>
          <a:custGeom>
            <a:avLst/>
            <a:gdLst>
              <a:gd name="connsiteX0" fmla="*/ 6350 w 8158226"/>
              <a:gd name="connsiteY0" fmla="*/ 598678 h 605028"/>
              <a:gd name="connsiteX1" fmla="*/ 4079113 w 8158226"/>
              <a:gd name="connsiteY1" fmla="*/ 6350 h 605028"/>
              <a:gd name="connsiteX2" fmla="*/ 8151876 w 8158226"/>
              <a:gd name="connsiteY2" fmla="*/ 598678 h 605028"/>
              <a:gd name="connsiteX3" fmla="*/ 6350 w 8158226"/>
              <a:gd name="connsiteY3" fmla="*/ 598678 h 605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58226" h="605028">
                <a:moveTo>
                  <a:pt x="6350" y="598678"/>
                </a:moveTo>
                <a:lnTo>
                  <a:pt x="4079113" y="6350"/>
                </a:lnTo>
                <a:lnTo>
                  <a:pt x="8151876" y="598678"/>
                </a:lnTo>
                <a:lnTo>
                  <a:pt x="6350" y="5986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318346" y="2238757"/>
            <a:ext cx="3891915" cy="350011"/>
          </a:xfrm>
          <a:custGeom>
            <a:avLst/>
            <a:gdLst>
              <a:gd name="connsiteX0" fmla="*/ 0 w 3891915"/>
              <a:gd name="connsiteY0" fmla="*/ 350011 h 350011"/>
              <a:gd name="connsiteX1" fmla="*/ 3891915 w 3891915"/>
              <a:gd name="connsiteY1" fmla="*/ 350011 h 350011"/>
              <a:gd name="connsiteX2" fmla="*/ 3891915 w 3891915"/>
              <a:gd name="connsiteY2" fmla="*/ 0 h 350011"/>
              <a:gd name="connsiteX3" fmla="*/ 0 w 3891915"/>
              <a:gd name="connsiteY3" fmla="*/ 0 h 350011"/>
              <a:gd name="connsiteX4" fmla="*/ 0 w 3891915"/>
              <a:gd name="connsiteY4" fmla="*/ 350011 h 3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1915" h="350011">
                <a:moveTo>
                  <a:pt x="0" y="350011"/>
                </a:moveTo>
                <a:lnTo>
                  <a:pt x="3891915" y="350011"/>
                </a:lnTo>
                <a:lnTo>
                  <a:pt x="3891915" y="0"/>
                </a:lnTo>
                <a:lnTo>
                  <a:pt x="0" y="0"/>
                </a:lnTo>
                <a:lnTo>
                  <a:pt x="0" y="350011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311996" y="2232407"/>
            <a:ext cx="3904615" cy="362711"/>
          </a:xfrm>
          <a:custGeom>
            <a:avLst/>
            <a:gdLst>
              <a:gd name="connsiteX0" fmla="*/ 6350 w 3904615"/>
              <a:gd name="connsiteY0" fmla="*/ 356361 h 362711"/>
              <a:gd name="connsiteX1" fmla="*/ 3898265 w 3904615"/>
              <a:gd name="connsiteY1" fmla="*/ 356361 h 362711"/>
              <a:gd name="connsiteX2" fmla="*/ 3898265 w 3904615"/>
              <a:gd name="connsiteY2" fmla="*/ 6350 h 362711"/>
              <a:gd name="connsiteX3" fmla="*/ 6350 w 3904615"/>
              <a:gd name="connsiteY3" fmla="*/ 6350 h 362711"/>
              <a:gd name="connsiteX4" fmla="*/ 6350 w 3904615"/>
              <a:gd name="connsiteY4" fmla="*/ 356361 h 362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04615" h="362711">
                <a:moveTo>
                  <a:pt x="6350" y="356361"/>
                </a:moveTo>
                <a:lnTo>
                  <a:pt x="3898265" y="356361"/>
                </a:lnTo>
                <a:lnTo>
                  <a:pt x="3898265" y="6350"/>
                </a:lnTo>
                <a:lnTo>
                  <a:pt x="6350" y="6350"/>
                </a:lnTo>
                <a:lnTo>
                  <a:pt x="6350" y="356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294628" y="2238757"/>
            <a:ext cx="3887089" cy="350011"/>
          </a:xfrm>
          <a:custGeom>
            <a:avLst/>
            <a:gdLst>
              <a:gd name="connsiteX0" fmla="*/ 0 w 3887089"/>
              <a:gd name="connsiteY0" fmla="*/ 350011 h 350011"/>
              <a:gd name="connsiteX1" fmla="*/ 3887089 w 3887089"/>
              <a:gd name="connsiteY1" fmla="*/ 350011 h 350011"/>
              <a:gd name="connsiteX2" fmla="*/ 3887089 w 3887089"/>
              <a:gd name="connsiteY2" fmla="*/ 0 h 350011"/>
              <a:gd name="connsiteX3" fmla="*/ 0 w 3887089"/>
              <a:gd name="connsiteY3" fmla="*/ 0 h 350011"/>
              <a:gd name="connsiteX4" fmla="*/ 0 w 3887089"/>
              <a:gd name="connsiteY4" fmla="*/ 350011 h 3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7089" h="350011">
                <a:moveTo>
                  <a:pt x="0" y="350011"/>
                </a:moveTo>
                <a:lnTo>
                  <a:pt x="3887089" y="350011"/>
                </a:lnTo>
                <a:lnTo>
                  <a:pt x="3887089" y="0"/>
                </a:lnTo>
                <a:lnTo>
                  <a:pt x="0" y="0"/>
                </a:lnTo>
                <a:lnTo>
                  <a:pt x="0" y="350011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288278" y="2232407"/>
            <a:ext cx="3899789" cy="362711"/>
          </a:xfrm>
          <a:custGeom>
            <a:avLst/>
            <a:gdLst>
              <a:gd name="connsiteX0" fmla="*/ 6350 w 3899789"/>
              <a:gd name="connsiteY0" fmla="*/ 356361 h 362711"/>
              <a:gd name="connsiteX1" fmla="*/ 3893439 w 3899789"/>
              <a:gd name="connsiteY1" fmla="*/ 356361 h 362711"/>
              <a:gd name="connsiteX2" fmla="*/ 3893439 w 3899789"/>
              <a:gd name="connsiteY2" fmla="*/ 6350 h 362711"/>
              <a:gd name="connsiteX3" fmla="*/ 6350 w 3899789"/>
              <a:gd name="connsiteY3" fmla="*/ 6350 h 362711"/>
              <a:gd name="connsiteX4" fmla="*/ 6350 w 3899789"/>
              <a:gd name="connsiteY4" fmla="*/ 356361 h 362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99789" h="362711">
                <a:moveTo>
                  <a:pt x="6350" y="356361"/>
                </a:moveTo>
                <a:lnTo>
                  <a:pt x="3893439" y="356361"/>
                </a:lnTo>
                <a:lnTo>
                  <a:pt x="3893439" y="6350"/>
                </a:lnTo>
                <a:lnTo>
                  <a:pt x="6350" y="6350"/>
                </a:lnTo>
                <a:lnTo>
                  <a:pt x="6350" y="356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673085" y="2652776"/>
            <a:ext cx="2516123" cy="350012"/>
          </a:xfrm>
          <a:custGeom>
            <a:avLst/>
            <a:gdLst>
              <a:gd name="connsiteX0" fmla="*/ 0 w 2516123"/>
              <a:gd name="connsiteY0" fmla="*/ 350012 h 350012"/>
              <a:gd name="connsiteX1" fmla="*/ 2516123 w 2516123"/>
              <a:gd name="connsiteY1" fmla="*/ 350012 h 350012"/>
              <a:gd name="connsiteX2" fmla="*/ 2516123 w 2516123"/>
              <a:gd name="connsiteY2" fmla="*/ 0 h 350012"/>
              <a:gd name="connsiteX3" fmla="*/ 0 w 2516123"/>
              <a:gd name="connsiteY3" fmla="*/ 0 h 350012"/>
              <a:gd name="connsiteX4" fmla="*/ 0 w 2516123"/>
              <a:gd name="connsiteY4" fmla="*/ 350012 h 350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16123" h="350012">
                <a:moveTo>
                  <a:pt x="0" y="350012"/>
                </a:moveTo>
                <a:lnTo>
                  <a:pt x="2516123" y="350012"/>
                </a:lnTo>
                <a:lnTo>
                  <a:pt x="2516123" y="0"/>
                </a:lnTo>
                <a:lnTo>
                  <a:pt x="0" y="0"/>
                </a:lnTo>
                <a:lnTo>
                  <a:pt x="0" y="350012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666735" y="2646426"/>
            <a:ext cx="2528823" cy="362712"/>
          </a:xfrm>
          <a:custGeom>
            <a:avLst/>
            <a:gdLst>
              <a:gd name="connsiteX0" fmla="*/ 6350 w 2528823"/>
              <a:gd name="connsiteY0" fmla="*/ 356362 h 362712"/>
              <a:gd name="connsiteX1" fmla="*/ 2522473 w 2528823"/>
              <a:gd name="connsiteY1" fmla="*/ 356362 h 362712"/>
              <a:gd name="connsiteX2" fmla="*/ 2522473 w 2528823"/>
              <a:gd name="connsiteY2" fmla="*/ 6350 h 362712"/>
              <a:gd name="connsiteX3" fmla="*/ 6350 w 2528823"/>
              <a:gd name="connsiteY3" fmla="*/ 6350 h 362712"/>
              <a:gd name="connsiteX4" fmla="*/ 6350 w 2528823"/>
              <a:gd name="connsiteY4" fmla="*/ 356362 h 36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8823" h="362712">
                <a:moveTo>
                  <a:pt x="6350" y="356362"/>
                </a:moveTo>
                <a:lnTo>
                  <a:pt x="2522473" y="356362"/>
                </a:lnTo>
                <a:lnTo>
                  <a:pt x="2522473" y="6350"/>
                </a:lnTo>
                <a:lnTo>
                  <a:pt x="6350" y="6350"/>
                </a:lnTo>
                <a:lnTo>
                  <a:pt x="6350" y="35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987544" y="3004185"/>
            <a:ext cx="2524760" cy="2343404"/>
          </a:xfrm>
          <a:custGeom>
            <a:avLst/>
            <a:gdLst>
              <a:gd name="connsiteX0" fmla="*/ 0 w 2524760"/>
              <a:gd name="connsiteY0" fmla="*/ 2343404 h 2343404"/>
              <a:gd name="connsiteX1" fmla="*/ 2524759 w 2524760"/>
              <a:gd name="connsiteY1" fmla="*/ 2343404 h 2343404"/>
              <a:gd name="connsiteX2" fmla="*/ 2524759 w 2524760"/>
              <a:gd name="connsiteY2" fmla="*/ 0 h 2343404"/>
              <a:gd name="connsiteX3" fmla="*/ 0 w 2524760"/>
              <a:gd name="connsiteY3" fmla="*/ 0 h 2343404"/>
              <a:gd name="connsiteX4" fmla="*/ 0 w 2524760"/>
              <a:gd name="connsiteY4" fmla="*/ 2343404 h 2343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0" h="2343404">
                <a:moveTo>
                  <a:pt x="0" y="2343404"/>
                </a:moveTo>
                <a:lnTo>
                  <a:pt x="2524759" y="2343404"/>
                </a:lnTo>
                <a:lnTo>
                  <a:pt x="2524759" y="0"/>
                </a:lnTo>
                <a:lnTo>
                  <a:pt x="0" y="0"/>
                </a:lnTo>
                <a:lnTo>
                  <a:pt x="0" y="23434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981194" y="2997835"/>
            <a:ext cx="2537460" cy="2356104"/>
          </a:xfrm>
          <a:custGeom>
            <a:avLst/>
            <a:gdLst>
              <a:gd name="connsiteX0" fmla="*/ 6350 w 2537460"/>
              <a:gd name="connsiteY0" fmla="*/ 2349754 h 2356104"/>
              <a:gd name="connsiteX1" fmla="*/ 2531109 w 2537460"/>
              <a:gd name="connsiteY1" fmla="*/ 2349754 h 2356104"/>
              <a:gd name="connsiteX2" fmla="*/ 2531109 w 2537460"/>
              <a:gd name="connsiteY2" fmla="*/ 6350 h 2356104"/>
              <a:gd name="connsiteX3" fmla="*/ 6350 w 2537460"/>
              <a:gd name="connsiteY3" fmla="*/ 6350 h 2356104"/>
              <a:gd name="connsiteX4" fmla="*/ 6350 w 2537460"/>
              <a:gd name="connsiteY4" fmla="*/ 2349754 h 2356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7460" h="2356104">
                <a:moveTo>
                  <a:pt x="6350" y="2349754"/>
                </a:moveTo>
                <a:lnTo>
                  <a:pt x="2531109" y="2349754"/>
                </a:lnTo>
                <a:lnTo>
                  <a:pt x="2531109" y="6350"/>
                </a:lnTo>
                <a:lnTo>
                  <a:pt x="6350" y="6350"/>
                </a:lnTo>
                <a:lnTo>
                  <a:pt x="6350" y="23497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EEC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318346" y="5740363"/>
            <a:ext cx="7863331" cy="586232"/>
          </a:xfrm>
          <a:custGeom>
            <a:avLst/>
            <a:gdLst>
              <a:gd name="connsiteX0" fmla="*/ 0 w 7863331"/>
              <a:gd name="connsiteY0" fmla="*/ 586231 h 586232"/>
              <a:gd name="connsiteX1" fmla="*/ 7863331 w 7863331"/>
              <a:gd name="connsiteY1" fmla="*/ 586231 h 586232"/>
              <a:gd name="connsiteX2" fmla="*/ 7863331 w 7863331"/>
              <a:gd name="connsiteY2" fmla="*/ 0 h 586232"/>
              <a:gd name="connsiteX3" fmla="*/ 0 w 7863331"/>
              <a:gd name="connsiteY3" fmla="*/ 0 h 586232"/>
              <a:gd name="connsiteX4" fmla="*/ 0 w 7863331"/>
              <a:gd name="connsiteY4" fmla="*/ 586231 h 586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331" h="586232">
                <a:moveTo>
                  <a:pt x="0" y="586231"/>
                </a:moveTo>
                <a:lnTo>
                  <a:pt x="7863331" y="586231"/>
                </a:lnTo>
                <a:lnTo>
                  <a:pt x="7863331" y="0"/>
                </a:lnTo>
                <a:lnTo>
                  <a:pt x="0" y="0"/>
                </a:lnTo>
                <a:lnTo>
                  <a:pt x="0" y="58623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311996" y="5734013"/>
            <a:ext cx="7876031" cy="598932"/>
          </a:xfrm>
          <a:custGeom>
            <a:avLst/>
            <a:gdLst>
              <a:gd name="connsiteX0" fmla="*/ 6350 w 7876031"/>
              <a:gd name="connsiteY0" fmla="*/ 592581 h 598932"/>
              <a:gd name="connsiteX1" fmla="*/ 7869681 w 7876031"/>
              <a:gd name="connsiteY1" fmla="*/ 592581 h 598932"/>
              <a:gd name="connsiteX2" fmla="*/ 7869681 w 7876031"/>
              <a:gd name="connsiteY2" fmla="*/ 6350 h 598932"/>
              <a:gd name="connsiteX3" fmla="*/ 6350 w 7876031"/>
              <a:gd name="connsiteY3" fmla="*/ 6350 h 598932"/>
              <a:gd name="connsiteX4" fmla="*/ 6350 w 7876031"/>
              <a:gd name="connsiteY4" fmla="*/ 592581 h 598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6031" h="598932">
                <a:moveTo>
                  <a:pt x="6350" y="592581"/>
                </a:moveTo>
                <a:lnTo>
                  <a:pt x="7869681" y="592581"/>
                </a:lnTo>
                <a:lnTo>
                  <a:pt x="7869681" y="6350"/>
                </a:lnTo>
                <a:lnTo>
                  <a:pt x="6350" y="6350"/>
                </a:lnTo>
                <a:lnTo>
                  <a:pt x="6350" y="59258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EECE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318346" y="5414900"/>
            <a:ext cx="7863331" cy="350011"/>
          </a:xfrm>
          <a:custGeom>
            <a:avLst/>
            <a:gdLst>
              <a:gd name="connsiteX0" fmla="*/ 0 w 7863331"/>
              <a:gd name="connsiteY0" fmla="*/ 350011 h 350011"/>
              <a:gd name="connsiteX1" fmla="*/ 7863331 w 7863331"/>
              <a:gd name="connsiteY1" fmla="*/ 350011 h 350011"/>
              <a:gd name="connsiteX2" fmla="*/ 7863331 w 7863331"/>
              <a:gd name="connsiteY2" fmla="*/ 0 h 350011"/>
              <a:gd name="connsiteX3" fmla="*/ 0 w 7863331"/>
              <a:gd name="connsiteY3" fmla="*/ 0 h 350011"/>
              <a:gd name="connsiteX4" fmla="*/ 0 w 7863331"/>
              <a:gd name="connsiteY4" fmla="*/ 350011 h 3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63331" h="350011">
                <a:moveTo>
                  <a:pt x="0" y="350011"/>
                </a:moveTo>
                <a:lnTo>
                  <a:pt x="7863331" y="350011"/>
                </a:lnTo>
                <a:lnTo>
                  <a:pt x="7863331" y="0"/>
                </a:lnTo>
                <a:lnTo>
                  <a:pt x="0" y="0"/>
                </a:lnTo>
                <a:lnTo>
                  <a:pt x="0" y="350011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311996" y="5408550"/>
            <a:ext cx="7876031" cy="362711"/>
          </a:xfrm>
          <a:custGeom>
            <a:avLst/>
            <a:gdLst>
              <a:gd name="connsiteX0" fmla="*/ 6350 w 7876031"/>
              <a:gd name="connsiteY0" fmla="*/ 356361 h 362711"/>
              <a:gd name="connsiteX1" fmla="*/ 7869681 w 7876031"/>
              <a:gd name="connsiteY1" fmla="*/ 356361 h 362711"/>
              <a:gd name="connsiteX2" fmla="*/ 7869681 w 7876031"/>
              <a:gd name="connsiteY2" fmla="*/ 6350 h 362711"/>
              <a:gd name="connsiteX3" fmla="*/ 6350 w 7876031"/>
              <a:gd name="connsiteY3" fmla="*/ 6350 h 362711"/>
              <a:gd name="connsiteX4" fmla="*/ 6350 w 7876031"/>
              <a:gd name="connsiteY4" fmla="*/ 356361 h 362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6031" h="362711">
                <a:moveTo>
                  <a:pt x="6350" y="356361"/>
                </a:moveTo>
                <a:lnTo>
                  <a:pt x="7869681" y="356361"/>
                </a:lnTo>
                <a:lnTo>
                  <a:pt x="7869681" y="6350"/>
                </a:lnTo>
                <a:lnTo>
                  <a:pt x="6350" y="6350"/>
                </a:lnTo>
                <a:lnTo>
                  <a:pt x="6350" y="356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986020" y="2654047"/>
            <a:ext cx="2534920" cy="350011"/>
          </a:xfrm>
          <a:custGeom>
            <a:avLst/>
            <a:gdLst>
              <a:gd name="connsiteX0" fmla="*/ 0 w 2534920"/>
              <a:gd name="connsiteY0" fmla="*/ 350011 h 350011"/>
              <a:gd name="connsiteX1" fmla="*/ 2534920 w 2534920"/>
              <a:gd name="connsiteY1" fmla="*/ 350011 h 350011"/>
              <a:gd name="connsiteX2" fmla="*/ 2534920 w 2534920"/>
              <a:gd name="connsiteY2" fmla="*/ 0 h 350011"/>
              <a:gd name="connsiteX3" fmla="*/ 0 w 2534920"/>
              <a:gd name="connsiteY3" fmla="*/ 0 h 350011"/>
              <a:gd name="connsiteX4" fmla="*/ 0 w 2534920"/>
              <a:gd name="connsiteY4" fmla="*/ 350011 h 3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4920" h="350011">
                <a:moveTo>
                  <a:pt x="0" y="350011"/>
                </a:moveTo>
                <a:lnTo>
                  <a:pt x="2534920" y="350011"/>
                </a:lnTo>
                <a:lnTo>
                  <a:pt x="2534920" y="0"/>
                </a:lnTo>
                <a:lnTo>
                  <a:pt x="0" y="0"/>
                </a:lnTo>
                <a:lnTo>
                  <a:pt x="0" y="350011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79670" y="2647697"/>
            <a:ext cx="2547620" cy="362711"/>
          </a:xfrm>
          <a:custGeom>
            <a:avLst/>
            <a:gdLst>
              <a:gd name="connsiteX0" fmla="*/ 6350 w 2547620"/>
              <a:gd name="connsiteY0" fmla="*/ 356361 h 362711"/>
              <a:gd name="connsiteX1" fmla="*/ 2541270 w 2547620"/>
              <a:gd name="connsiteY1" fmla="*/ 356361 h 362711"/>
              <a:gd name="connsiteX2" fmla="*/ 2541270 w 2547620"/>
              <a:gd name="connsiteY2" fmla="*/ 6350 h 362711"/>
              <a:gd name="connsiteX3" fmla="*/ 6350 w 2547620"/>
              <a:gd name="connsiteY3" fmla="*/ 6350 h 362711"/>
              <a:gd name="connsiteX4" fmla="*/ 6350 w 2547620"/>
              <a:gd name="connsiteY4" fmla="*/ 356361 h 362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7620" h="362711">
                <a:moveTo>
                  <a:pt x="6350" y="356361"/>
                </a:moveTo>
                <a:lnTo>
                  <a:pt x="2541270" y="356361"/>
                </a:lnTo>
                <a:lnTo>
                  <a:pt x="2541270" y="6350"/>
                </a:lnTo>
                <a:lnTo>
                  <a:pt x="6350" y="6350"/>
                </a:lnTo>
                <a:lnTo>
                  <a:pt x="6350" y="356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318346" y="2654047"/>
            <a:ext cx="2532761" cy="350011"/>
          </a:xfrm>
          <a:custGeom>
            <a:avLst/>
            <a:gdLst>
              <a:gd name="connsiteX0" fmla="*/ 0 w 2532761"/>
              <a:gd name="connsiteY0" fmla="*/ 350011 h 350011"/>
              <a:gd name="connsiteX1" fmla="*/ 2532761 w 2532761"/>
              <a:gd name="connsiteY1" fmla="*/ 350011 h 350011"/>
              <a:gd name="connsiteX2" fmla="*/ 2532761 w 2532761"/>
              <a:gd name="connsiteY2" fmla="*/ 0 h 350011"/>
              <a:gd name="connsiteX3" fmla="*/ 0 w 2532761"/>
              <a:gd name="connsiteY3" fmla="*/ 0 h 350011"/>
              <a:gd name="connsiteX4" fmla="*/ 0 w 2532761"/>
              <a:gd name="connsiteY4" fmla="*/ 350011 h 350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2761" h="350011">
                <a:moveTo>
                  <a:pt x="0" y="350011"/>
                </a:moveTo>
                <a:lnTo>
                  <a:pt x="2532761" y="350011"/>
                </a:lnTo>
                <a:lnTo>
                  <a:pt x="2532761" y="0"/>
                </a:lnTo>
                <a:lnTo>
                  <a:pt x="0" y="0"/>
                </a:lnTo>
                <a:lnTo>
                  <a:pt x="0" y="350011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311996" y="2647697"/>
            <a:ext cx="2545461" cy="362711"/>
          </a:xfrm>
          <a:custGeom>
            <a:avLst/>
            <a:gdLst>
              <a:gd name="connsiteX0" fmla="*/ 6350 w 2545461"/>
              <a:gd name="connsiteY0" fmla="*/ 356361 h 362711"/>
              <a:gd name="connsiteX1" fmla="*/ 2539111 w 2545461"/>
              <a:gd name="connsiteY1" fmla="*/ 356361 h 362711"/>
              <a:gd name="connsiteX2" fmla="*/ 2539111 w 2545461"/>
              <a:gd name="connsiteY2" fmla="*/ 6350 h 362711"/>
              <a:gd name="connsiteX3" fmla="*/ 6350 w 2545461"/>
              <a:gd name="connsiteY3" fmla="*/ 6350 h 362711"/>
              <a:gd name="connsiteX4" fmla="*/ 6350 w 2545461"/>
              <a:gd name="connsiteY4" fmla="*/ 356361 h 362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5461" h="362711">
                <a:moveTo>
                  <a:pt x="6350" y="356361"/>
                </a:moveTo>
                <a:lnTo>
                  <a:pt x="2539111" y="356361"/>
                </a:lnTo>
                <a:lnTo>
                  <a:pt x="2539111" y="6350"/>
                </a:lnTo>
                <a:lnTo>
                  <a:pt x="6350" y="6350"/>
                </a:lnTo>
                <a:lnTo>
                  <a:pt x="6350" y="3563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174875" y="6326594"/>
            <a:ext cx="2676270" cy="402755"/>
          </a:xfrm>
          <a:custGeom>
            <a:avLst/>
            <a:gdLst>
              <a:gd name="connsiteX0" fmla="*/ 0 w 2676270"/>
              <a:gd name="connsiteY0" fmla="*/ 402755 h 402755"/>
              <a:gd name="connsiteX1" fmla="*/ 2676270 w 2676270"/>
              <a:gd name="connsiteY1" fmla="*/ 402755 h 402755"/>
              <a:gd name="connsiteX2" fmla="*/ 2676270 w 2676270"/>
              <a:gd name="connsiteY2" fmla="*/ 0 h 402755"/>
              <a:gd name="connsiteX3" fmla="*/ 0 w 2676270"/>
              <a:gd name="connsiteY3" fmla="*/ 0 h 402755"/>
              <a:gd name="connsiteX4" fmla="*/ 0 w 2676270"/>
              <a:gd name="connsiteY4" fmla="*/ 402755 h 402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6270" h="402755">
                <a:moveTo>
                  <a:pt x="0" y="402755"/>
                </a:moveTo>
                <a:lnTo>
                  <a:pt x="2676270" y="402755"/>
                </a:lnTo>
                <a:lnTo>
                  <a:pt x="2676270" y="0"/>
                </a:lnTo>
                <a:lnTo>
                  <a:pt x="0" y="0"/>
                </a:lnTo>
                <a:lnTo>
                  <a:pt x="0" y="402755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168525" y="6320244"/>
            <a:ext cx="2688970" cy="415455"/>
          </a:xfrm>
          <a:custGeom>
            <a:avLst/>
            <a:gdLst>
              <a:gd name="connsiteX0" fmla="*/ 6350 w 2688970"/>
              <a:gd name="connsiteY0" fmla="*/ 409105 h 415455"/>
              <a:gd name="connsiteX1" fmla="*/ 2682620 w 2688970"/>
              <a:gd name="connsiteY1" fmla="*/ 409105 h 415455"/>
              <a:gd name="connsiteX2" fmla="*/ 2682620 w 2688970"/>
              <a:gd name="connsiteY2" fmla="*/ 6350 h 415455"/>
              <a:gd name="connsiteX3" fmla="*/ 6350 w 2688970"/>
              <a:gd name="connsiteY3" fmla="*/ 6350 h 415455"/>
              <a:gd name="connsiteX4" fmla="*/ 6350 w 2688970"/>
              <a:gd name="connsiteY4" fmla="*/ 409105 h 415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8970" h="415455">
                <a:moveTo>
                  <a:pt x="6350" y="409105"/>
                </a:moveTo>
                <a:lnTo>
                  <a:pt x="2682620" y="409105"/>
                </a:lnTo>
                <a:lnTo>
                  <a:pt x="2682620" y="6350"/>
                </a:lnTo>
                <a:lnTo>
                  <a:pt x="6350" y="6350"/>
                </a:lnTo>
                <a:lnTo>
                  <a:pt x="6350" y="409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4986020" y="6326594"/>
            <a:ext cx="2534920" cy="402755"/>
          </a:xfrm>
          <a:custGeom>
            <a:avLst/>
            <a:gdLst>
              <a:gd name="connsiteX0" fmla="*/ 0 w 2534920"/>
              <a:gd name="connsiteY0" fmla="*/ 402755 h 402755"/>
              <a:gd name="connsiteX1" fmla="*/ 2534920 w 2534920"/>
              <a:gd name="connsiteY1" fmla="*/ 402755 h 402755"/>
              <a:gd name="connsiteX2" fmla="*/ 2534920 w 2534920"/>
              <a:gd name="connsiteY2" fmla="*/ 0 h 402755"/>
              <a:gd name="connsiteX3" fmla="*/ 0 w 2534920"/>
              <a:gd name="connsiteY3" fmla="*/ 0 h 402755"/>
              <a:gd name="connsiteX4" fmla="*/ 0 w 2534920"/>
              <a:gd name="connsiteY4" fmla="*/ 402755 h 402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34920" h="402755">
                <a:moveTo>
                  <a:pt x="0" y="402755"/>
                </a:moveTo>
                <a:lnTo>
                  <a:pt x="2534920" y="402755"/>
                </a:lnTo>
                <a:lnTo>
                  <a:pt x="2534920" y="0"/>
                </a:lnTo>
                <a:lnTo>
                  <a:pt x="0" y="0"/>
                </a:lnTo>
                <a:lnTo>
                  <a:pt x="0" y="402755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979670" y="6320244"/>
            <a:ext cx="2547620" cy="415455"/>
          </a:xfrm>
          <a:custGeom>
            <a:avLst/>
            <a:gdLst>
              <a:gd name="connsiteX0" fmla="*/ 6350 w 2547620"/>
              <a:gd name="connsiteY0" fmla="*/ 409105 h 415455"/>
              <a:gd name="connsiteX1" fmla="*/ 2541270 w 2547620"/>
              <a:gd name="connsiteY1" fmla="*/ 409105 h 415455"/>
              <a:gd name="connsiteX2" fmla="*/ 2541270 w 2547620"/>
              <a:gd name="connsiteY2" fmla="*/ 6350 h 415455"/>
              <a:gd name="connsiteX3" fmla="*/ 6350 w 2547620"/>
              <a:gd name="connsiteY3" fmla="*/ 6350 h 415455"/>
              <a:gd name="connsiteX4" fmla="*/ 6350 w 2547620"/>
              <a:gd name="connsiteY4" fmla="*/ 409105 h 415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7620" h="415455">
                <a:moveTo>
                  <a:pt x="6350" y="409105"/>
                </a:moveTo>
                <a:lnTo>
                  <a:pt x="2541270" y="409105"/>
                </a:lnTo>
                <a:lnTo>
                  <a:pt x="2541270" y="6350"/>
                </a:lnTo>
                <a:lnTo>
                  <a:pt x="6350" y="6350"/>
                </a:lnTo>
                <a:lnTo>
                  <a:pt x="6350" y="409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673085" y="6326594"/>
            <a:ext cx="2647188" cy="402755"/>
          </a:xfrm>
          <a:custGeom>
            <a:avLst/>
            <a:gdLst>
              <a:gd name="connsiteX0" fmla="*/ 0 w 2647188"/>
              <a:gd name="connsiteY0" fmla="*/ 402755 h 402755"/>
              <a:gd name="connsiteX1" fmla="*/ 2647188 w 2647188"/>
              <a:gd name="connsiteY1" fmla="*/ 402755 h 402755"/>
              <a:gd name="connsiteX2" fmla="*/ 2647188 w 2647188"/>
              <a:gd name="connsiteY2" fmla="*/ 0 h 402755"/>
              <a:gd name="connsiteX3" fmla="*/ 0 w 2647188"/>
              <a:gd name="connsiteY3" fmla="*/ 0 h 402755"/>
              <a:gd name="connsiteX4" fmla="*/ 0 w 2647188"/>
              <a:gd name="connsiteY4" fmla="*/ 402755 h 402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7188" h="402755">
                <a:moveTo>
                  <a:pt x="0" y="402755"/>
                </a:moveTo>
                <a:lnTo>
                  <a:pt x="2647188" y="402755"/>
                </a:lnTo>
                <a:lnTo>
                  <a:pt x="2647188" y="0"/>
                </a:lnTo>
                <a:lnTo>
                  <a:pt x="0" y="0"/>
                </a:lnTo>
                <a:lnTo>
                  <a:pt x="0" y="402755"/>
                </a:lnTo>
              </a:path>
            </a:pathLst>
          </a:custGeom>
          <a:solidFill>
            <a:srgbClr val="C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666735" y="6320244"/>
            <a:ext cx="2659888" cy="415455"/>
          </a:xfrm>
          <a:custGeom>
            <a:avLst/>
            <a:gdLst>
              <a:gd name="connsiteX0" fmla="*/ 6350 w 2659888"/>
              <a:gd name="connsiteY0" fmla="*/ 409105 h 415455"/>
              <a:gd name="connsiteX1" fmla="*/ 2653538 w 2659888"/>
              <a:gd name="connsiteY1" fmla="*/ 409105 h 415455"/>
              <a:gd name="connsiteX2" fmla="*/ 2653538 w 2659888"/>
              <a:gd name="connsiteY2" fmla="*/ 6350 h 415455"/>
              <a:gd name="connsiteX3" fmla="*/ 6350 w 2659888"/>
              <a:gd name="connsiteY3" fmla="*/ 6350 h 415455"/>
              <a:gd name="connsiteX4" fmla="*/ 6350 w 2659888"/>
              <a:gd name="connsiteY4" fmla="*/ 409105 h 415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9888" h="415455">
                <a:moveTo>
                  <a:pt x="6350" y="409105"/>
                </a:moveTo>
                <a:lnTo>
                  <a:pt x="2653538" y="409105"/>
                </a:lnTo>
                <a:lnTo>
                  <a:pt x="2653538" y="6350"/>
                </a:lnTo>
                <a:lnTo>
                  <a:pt x="6350" y="6350"/>
                </a:lnTo>
                <a:lnTo>
                  <a:pt x="6350" y="4091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A6AAB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2090303" y="571966"/>
            <a:ext cx="5014193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327400" algn="l"/>
              </a:tabLst>
            </a:pPr>
            <a:r>
              <a:rPr lang="en-US" altLang="zh-CN" sz="290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18" charset="0"/>
                <a:cs typeface="微软雅黑" pitchFamily="18" charset="0"/>
              </a:rPr>
              <a:t>数据分析电商报表KPI体系</a:t>
            </a:r>
            <a:endParaRPr lang="en-US" altLang="zh-CN" sz="2906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607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电商运营决策支持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898900" y="229705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业务目标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7429500" y="2297050"/>
            <a:ext cx="1587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数据审核及数据清洗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747000" y="2792350"/>
            <a:ext cx="17018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39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客户行为分析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新老客户购买KPI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客户类型/RFM分析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客户基本信息分析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客户贡献分析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6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客户购买分析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客户活跃度分析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再次购买分析</a:t>
            </a:r>
          </a:p>
          <a:p>
            <a:pPr>
              <a:lnSpc>
                <a:spcPts val="2200"/>
              </a:lnSpc>
              <a:tabLst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数据质量分析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540000" y="5802250"/>
            <a:ext cx="3378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每月业绩/分类/客单价/价格带/购买量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按地区/年龄/时间等客户维度热销/高转换率商品排名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429500" y="5789550"/>
            <a:ext cx="1231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商品交叉销售分析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商品向上销售分析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146800" y="5789550"/>
            <a:ext cx="1092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6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单品销售预测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库存周转率分析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902700" y="5776850"/>
            <a:ext cx="6731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区域分析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频次分析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080000" y="2805050"/>
            <a:ext cx="17018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39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活动维度分析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浏览量及实际业绩趋势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客户来源或构成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来源KPI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6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产品KPI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新老客户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客户类型比较</a:t>
            </a:r>
          </a:p>
          <a:p>
            <a:pPr>
              <a:lnSpc>
                <a:spcPts val="2200"/>
              </a:lnSpc>
              <a:tabLst>
                <a:tab pos="6350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二次购买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产品销售分析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00300" y="2792350"/>
            <a:ext cx="21971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1392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浏览行为分析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整体浏览/产品页面/新老客户浏览</a:t>
            </a:r>
          </a:p>
          <a:p>
            <a:pPr>
              <a:lnSpc>
                <a:spcPts val="1300"/>
              </a:lnSpc>
              <a:tabLst>
                <a:tab pos="1270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106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KPI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来源分析/区域分析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销售浏览路径/转化率分析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关键字/收藏量/好评率分析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A/B测试分析报告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6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电子商务销售分析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销售目标分析</a:t>
            </a:r>
          </a:p>
          <a:p>
            <a:pPr>
              <a:lnSpc>
                <a:spcPts val="2200"/>
              </a:lnSpc>
              <a:tabLst>
                <a:tab pos="127000" algn="l"/>
                <a:tab pos="647700" algn="l"/>
              </a:tabLst>
            </a:pPr>
            <a:r>
              <a:rPr lang="en-US" altLang="zh-CN" sz="1103" dirty="0" smtClean="0">
                <a:solidFill>
                  <a:srgbClr val="4669B1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1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3" dirty="0" smtClean="0">
                <a:solidFill>
                  <a:srgbClr val="AE4845"/>
                </a:solidFill>
                <a:latin typeface="微软雅黑" pitchFamily="18" charset="0"/>
                <a:cs typeface="微软雅黑" pitchFamily="18" charset="0"/>
              </a:rPr>
              <a:t>投资回报率分析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794000" y="6411850"/>
            <a:ext cx="140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浏览行为分析顾问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76900" y="6411850"/>
            <a:ext cx="1130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CRM分析顾问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280400" y="6411850"/>
            <a:ext cx="140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4" b="1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零售行业分析顾问</a:t>
            </a:r>
          </a:p>
        </p:txBody>
      </p:sp>
    </p:spTree>
    <p:extLst>
      <p:ext uri="{BB962C8B-B14F-4D97-AF65-F5344CB8AC3E}">
        <p14:creationId xmlns:p14="http://schemas.microsoft.com/office/powerpoint/2010/main" val="34910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P4</a:t>
            </a:r>
            <a:r>
              <a:rPr lang="en-US" altLang="zh-CN" dirty="0" smtClean="0"/>
              <a:t> </a:t>
            </a:r>
            <a:r>
              <a:rPr lang="zh-CN" altLang="en-US" dirty="0" smtClean="0"/>
              <a:t>数据分析挖掘系统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编制中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3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3400" y="3886200"/>
            <a:ext cx="2971800" cy="1280890"/>
          </a:xfrm>
        </p:spPr>
        <p:txBody>
          <a:bodyPr/>
          <a:lstStyle/>
          <a:p>
            <a:r>
              <a:rPr lang="zh-CN" altLang="en-US" dirty="0" smtClean="0"/>
              <a:t>感谢您的关注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61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685800"/>
            <a:ext cx="10740487" cy="128089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在移动互联网时代，</a:t>
            </a:r>
            <a:r>
              <a:rPr lang="zh-CN" altLang="en-US" sz="3200" dirty="0" smtClean="0"/>
              <a:t>怎样更好地接触</a:t>
            </a:r>
            <a:r>
              <a:rPr lang="zh-CN" altLang="en-US" sz="3200" dirty="0"/>
              <a:t>到购物中心消费者？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676400"/>
            <a:ext cx="4800600" cy="377762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endParaRPr lang="en-US" altLang="zh-CN" dirty="0" smtClean="0"/>
          </a:p>
          <a:p>
            <a:pPr>
              <a:lnSpc>
                <a:spcPct val="170000"/>
              </a:lnSpc>
            </a:pPr>
            <a:r>
              <a:rPr lang="zh-CN" altLang="en-US" sz="5600" dirty="0" smtClean="0"/>
              <a:t>定位</a:t>
            </a:r>
            <a:r>
              <a:rPr lang="en-US" altLang="zh-CN" sz="5600" dirty="0" err="1"/>
              <a:t>WiFi</a:t>
            </a:r>
            <a:r>
              <a:rPr lang="zh-CN" altLang="en-US" sz="5600" dirty="0"/>
              <a:t>：免费</a:t>
            </a:r>
            <a:r>
              <a:rPr lang="en-US" altLang="zh-CN" sz="5600" dirty="0" err="1"/>
              <a:t>WiFi</a:t>
            </a:r>
            <a:r>
              <a:rPr lang="zh-CN" altLang="en-US" sz="5600" dirty="0"/>
              <a:t>是获取</a:t>
            </a:r>
            <a:r>
              <a:rPr lang="zh-CN" altLang="en-US" sz="5600" dirty="0" smtClean="0"/>
              <a:t>用户移动端的</a:t>
            </a:r>
            <a:r>
              <a:rPr lang="zh-CN" altLang="en-US" sz="5600" dirty="0"/>
              <a:t>最佳渠道。</a:t>
            </a:r>
          </a:p>
          <a:p>
            <a:pPr>
              <a:lnSpc>
                <a:spcPct val="170000"/>
              </a:lnSpc>
            </a:pPr>
            <a:r>
              <a:rPr lang="zh-CN" altLang="en-US" sz="5600" dirty="0"/>
              <a:t>微信：广场</a:t>
            </a:r>
            <a:r>
              <a:rPr lang="en-US" altLang="zh-CN" sz="5600" dirty="0"/>
              <a:t>/</a:t>
            </a:r>
            <a:r>
              <a:rPr lang="zh-CN" altLang="en-US" sz="5600" dirty="0"/>
              <a:t>商家</a:t>
            </a:r>
            <a:r>
              <a:rPr lang="en-US" altLang="zh-CN" sz="5600" dirty="0"/>
              <a:t>/</a:t>
            </a:r>
            <a:r>
              <a:rPr lang="zh-CN" altLang="en-US" sz="5600" dirty="0"/>
              <a:t>商品信息；活动，优惠；代金券，团购，预购，闪购；个人账户查询等。</a:t>
            </a:r>
          </a:p>
          <a:p>
            <a:pPr>
              <a:lnSpc>
                <a:spcPct val="170000"/>
              </a:lnSpc>
            </a:pPr>
            <a:r>
              <a:rPr lang="zh-CN" altLang="en-US" sz="5600" dirty="0"/>
              <a:t>智能</a:t>
            </a:r>
            <a:r>
              <a:rPr lang="en-US" altLang="zh-CN" sz="5600" dirty="0"/>
              <a:t>POS</a:t>
            </a:r>
            <a:r>
              <a:rPr lang="zh-CN" altLang="en-US" sz="5600" dirty="0"/>
              <a:t>：会员积分累积</a:t>
            </a:r>
            <a:r>
              <a:rPr lang="en-US" altLang="zh-CN" sz="5600" dirty="0"/>
              <a:t>/</a:t>
            </a:r>
            <a:r>
              <a:rPr lang="zh-CN" altLang="en-US" sz="5600" dirty="0"/>
              <a:t>消耗，优惠券</a:t>
            </a:r>
            <a:r>
              <a:rPr lang="en-US" altLang="zh-CN" sz="5600" dirty="0"/>
              <a:t>/</a:t>
            </a:r>
            <a:r>
              <a:rPr lang="zh-CN" altLang="en-US" sz="5600" dirty="0"/>
              <a:t>代金券核销，支付宝</a:t>
            </a:r>
            <a:r>
              <a:rPr lang="en-US" altLang="zh-CN" sz="5600" dirty="0"/>
              <a:t>/</a:t>
            </a:r>
            <a:r>
              <a:rPr lang="zh-CN" altLang="en-US" sz="5600" dirty="0"/>
              <a:t>微信移动支付，交易明细</a:t>
            </a:r>
            <a:r>
              <a:rPr lang="zh-CN" altLang="en-US" sz="5600" dirty="0" smtClean="0"/>
              <a:t>获取</a:t>
            </a:r>
            <a:r>
              <a:rPr lang="zh-CN" altLang="en-US" sz="5600" dirty="0"/>
              <a:t>。</a:t>
            </a:r>
          </a:p>
          <a:p>
            <a:pPr>
              <a:lnSpc>
                <a:spcPct val="170000"/>
              </a:lnSpc>
            </a:pPr>
            <a:r>
              <a:rPr lang="zh-CN" altLang="en-US" sz="5600" dirty="0"/>
              <a:t>手机</a:t>
            </a:r>
            <a:r>
              <a:rPr lang="en-US" altLang="zh-CN" sz="5600" dirty="0"/>
              <a:t>WAP</a:t>
            </a:r>
            <a:r>
              <a:rPr lang="zh-CN" altLang="en-US" sz="5600" dirty="0"/>
              <a:t>：手机登陆</a:t>
            </a:r>
            <a:r>
              <a:rPr lang="en-US" altLang="zh-CN" sz="5600" dirty="0"/>
              <a:t>WIFI</a:t>
            </a:r>
            <a:r>
              <a:rPr lang="zh-CN" altLang="en-US" sz="5600" dirty="0"/>
              <a:t>访问时，自动定向访问网站，可以实现商场活动推荐、精品介绍、优惠券领取与</a:t>
            </a:r>
            <a:r>
              <a:rPr lang="en-US" altLang="zh-CN" sz="5600" dirty="0"/>
              <a:t>APP</a:t>
            </a:r>
            <a:r>
              <a:rPr lang="zh-CN" altLang="en-US" sz="5600" dirty="0"/>
              <a:t>下载等功能。</a:t>
            </a:r>
          </a:p>
          <a:p>
            <a:pPr>
              <a:lnSpc>
                <a:spcPct val="170000"/>
              </a:lnSpc>
            </a:pPr>
            <a:r>
              <a:rPr lang="zh-CN" altLang="en-US" sz="5600" dirty="0"/>
              <a:t>手机</a:t>
            </a:r>
            <a:r>
              <a:rPr lang="en-US" altLang="zh-CN" sz="5600" dirty="0"/>
              <a:t>App:</a:t>
            </a:r>
            <a:r>
              <a:rPr lang="zh-CN" altLang="en-US" sz="5600" dirty="0"/>
              <a:t>重度用户，老用户，提供购物体验增强服务，包括停车寻车、排队等位、预定服务、购物指南等丰富的应用。</a:t>
            </a:r>
          </a:p>
          <a:p>
            <a:pPr>
              <a:lnSpc>
                <a:spcPct val="170000"/>
              </a:lnSpc>
            </a:pPr>
            <a:r>
              <a:rPr lang="zh-CN" altLang="en-US" sz="5600" dirty="0"/>
              <a:t>停车场应用：停车空位、寻车导航、停车券兑换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81205" y="2085123"/>
            <a:ext cx="6096000" cy="9654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70000"/>
              </a:lnSpc>
            </a:pPr>
            <a:r>
              <a:rPr lang="zh-CN" altLang="en-US" dirty="0"/>
              <a:t>消费者进入商场的消费目的各异，而购买行为又很难在这种情况下判断，因此增加数据来源十分重要。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65210"/>
            <a:ext cx="5266093" cy="28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25" y="1770458"/>
            <a:ext cx="2971800" cy="19078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5" y="1295400"/>
            <a:ext cx="3419035" cy="22307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298017"/>
            <a:ext cx="3508734" cy="24346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325726"/>
            <a:ext cx="4438536" cy="2532273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6019765" y="1714568"/>
            <a:ext cx="1255834" cy="82781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 rot="5400000">
            <a:off x="3542980" y="3772220"/>
            <a:ext cx="945681" cy="86884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 rot="2521423">
            <a:off x="5555067" y="3387061"/>
            <a:ext cx="945681" cy="80221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752600" y="609600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客户数据积累与应用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98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综合差异化体验积累用户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76400"/>
            <a:ext cx="7391400" cy="41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6200" y="304800"/>
            <a:ext cx="4114800" cy="6858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总体规划（</a:t>
            </a:r>
            <a:r>
              <a:rPr lang="zh-CN" altLang="en-US" sz="2000" dirty="0" smtClean="0"/>
              <a:t>一</a:t>
            </a:r>
            <a:r>
              <a:rPr lang="zh-CN" altLang="en-US" sz="2000" dirty="0" smtClean="0"/>
              <a:t>期红色虚线框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1031729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624110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sz="3400" dirty="0" smtClean="0"/>
              <a:t>社交化、移动化积累客户信息，保持客户粘性</a:t>
            </a:r>
            <a:endParaRPr lang="zh-CN" altLang="en-US" sz="3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实体店如何通过移动化、社交化获得客户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信息</a:t>
            </a:r>
            <a:endParaRPr lang="en-US" altLang="zh-CN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基于微信的应用，应用范围广、植入简易、成本低、见效快</a:t>
            </a:r>
            <a:endParaRPr lang="en-US" altLang="zh-CN" dirty="0" smtClean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利用文化广场内的免费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Wi-Fi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获取大量的客户信息和数据</a:t>
            </a:r>
            <a:endParaRPr lang="en-US" altLang="zh-CN" dirty="0">
              <a:solidFill>
                <a:srgbClr val="000000"/>
              </a:solidFill>
              <a:latin typeface="微软雅黑" pitchFamily="18" charset="0"/>
              <a:cs typeface="微软雅黑" pitchFamily="18" charset="0"/>
            </a:endParaRPr>
          </a:p>
          <a:p>
            <a:r>
              <a:rPr lang="zh-CN" altLang="en-US" dirty="0" smtClean="0"/>
              <a:t>利用微信会员卡功能，来保障客户信息获取的准确性</a:t>
            </a:r>
            <a:endParaRPr lang="en-US" altLang="zh-CN" dirty="0" smtClean="0"/>
          </a:p>
          <a:p>
            <a:r>
              <a:rPr lang="zh-CN" altLang="en-US" dirty="0" smtClean="0"/>
              <a:t>开通微商城，移动线上手段获得客户信息，为市场活动做准备</a:t>
            </a:r>
            <a:endParaRPr lang="en-US" altLang="zh-CN" dirty="0" smtClean="0"/>
          </a:p>
          <a:p>
            <a:r>
              <a:rPr lang="zh-CN" altLang="en-US" dirty="0" smtClean="0"/>
              <a:t>与周边停车场、商户，结成商盟，联合推广</a:t>
            </a:r>
            <a:endParaRPr lang="en-US" altLang="zh-CN" dirty="0" smtClean="0"/>
          </a:p>
          <a:p>
            <a:r>
              <a:rPr lang="zh-CN" altLang="en-US" dirty="0" smtClean="0"/>
              <a:t>向客户通过社交化、移动化的手机进行各类营销推广活动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1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</TotalTime>
  <Words>2214</Words>
  <Application>Microsoft Office PowerPoint</Application>
  <PresentationFormat>宽屏</PresentationFormat>
  <Paragraphs>525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MS UI Gothic</vt:lpstr>
      <vt:lpstr>华文细黑</vt:lpstr>
      <vt:lpstr>微软雅黑</vt:lpstr>
      <vt:lpstr>幼圆</vt:lpstr>
      <vt:lpstr>Arial</vt:lpstr>
      <vt:lpstr>Calibri</vt:lpstr>
      <vt:lpstr>Century Gothic</vt:lpstr>
      <vt:lpstr>Times New Roman</vt:lpstr>
      <vt:lpstr>Wingdings</vt:lpstr>
      <vt:lpstr>Wingdings 3</vt:lpstr>
      <vt:lpstr>丝状</vt:lpstr>
      <vt:lpstr>Image</vt:lpstr>
      <vt:lpstr>江西省新华发行集团 文化服务管理互动平台</vt:lpstr>
      <vt:lpstr>目录</vt:lpstr>
      <vt:lpstr>概述</vt:lpstr>
      <vt:lpstr>让商业管理从经验的黑匣子模式，从滞后的成交分析的方法进行彻底的变革，必须基于数据的量化管理。 </vt:lpstr>
      <vt:lpstr>在移动互联网时代，怎样更好地接触到购物中心消费者？</vt:lpstr>
      <vt:lpstr>客户数据积累与应用</vt:lpstr>
      <vt:lpstr>综合差异化体验积累用户</vt:lpstr>
      <vt:lpstr>总体规划（一期红色虚线框）</vt:lpstr>
      <vt:lpstr>社交化、移动化积累客户信息，保持客户粘性</vt:lpstr>
      <vt:lpstr>PowerPoint 演示文稿</vt:lpstr>
      <vt:lpstr>PowerPoint 演示文稿</vt:lpstr>
      <vt:lpstr>开通商场无线广告宣传</vt:lpstr>
      <vt:lpstr>开通商场无线广告宣传</vt:lpstr>
      <vt:lpstr>微信会员卡</vt:lpstr>
      <vt:lpstr>PowerPoint 演示文稿</vt:lpstr>
      <vt:lpstr>文化广场应用范例</vt:lpstr>
      <vt:lpstr>PowerPoint 演示文稿</vt:lpstr>
      <vt:lpstr>合作优势</vt:lpstr>
      <vt:lpstr>PowerPoint 演示文稿</vt:lpstr>
      <vt:lpstr>PowerPoint 演示文稿</vt:lpstr>
      <vt:lpstr>日常执行类目</vt:lpstr>
      <vt:lpstr>阶段性规划</vt:lpstr>
      <vt:lpstr>PowerPoint 演示文稿</vt:lpstr>
      <vt:lpstr>PowerPoint 演示文稿</vt:lpstr>
      <vt:lpstr>PowerPoint 演示文稿</vt:lpstr>
      <vt:lpstr>PowerPoint 演示文稿</vt:lpstr>
      <vt:lpstr>P2 CRM 客户管理、画像、挖掘、营销、关怀、预测 </vt:lpstr>
      <vt:lpstr>本项目的需求痛点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P3 电商数据集成与移动电商拓展                                  ----线上客户获取与互动保障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P4 数据分析挖掘系统</vt:lpstr>
      <vt:lpstr>感谢您的关注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赵乃治</cp:lastModifiedBy>
  <cp:revision>56</cp:revision>
  <dcterms:created xsi:type="dcterms:W3CDTF">2006-08-16T00:00:00Z</dcterms:created>
  <dcterms:modified xsi:type="dcterms:W3CDTF">2015-04-15T11:32:05Z</dcterms:modified>
</cp:coreProperties>
</file>